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8" r:id="rId3"/>
    <p:sldId id="260" r:id="rId4"/>
    <p:sldId id="261" r:id="rId5"/>
    <p:sldId id="262" r:id="rId6"/>
    <p:sldId id="263" r:id="rId7"/>
    <p:sldId id="257" r:id="rId8"/>
    <p:sldId id="276" r:id="rId9"/>
    <p:sldId id="277" r:id="rId10"/>
    <p:sldId id="265" r:id="rId11"/>
    <p:sldId id="269" r:id="rId12"/>
    <p:sldId id="266" r:id="rId13"/>
    <p:sldId id="268" r:id="rId14"/>
    <p:sldId id="270" r:id="rId15"/>
    <p:sldId id="278" r:id="rId16"/>
    <p:sldId id="271" r:id="rId17"/>
    <p:sldId id="267" r:id="rId18"/>
    <p:sldId id="273" r:id="rId19"/>
    <p:sldId id="272"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B19C54-A96C-2C4B-88E1-5D499223039E}">
          <p14:sldIdLst>
            <p14:sldId id="256"/>
            <p14:sldId id="258"/>
            <p14:sldId id="260"/>
            <p14:sldId id="261"/>
            <p14:sldId id="262"/>
            <p14:sldId id="263"/>
            <p14:sldId id="257"/>
            <p14:sldId id="276"/>
            <p14:sldId id="277"/>
            <p14:sldId id="265"/>
            <p14:sldId id="269"/>
            <p14:sldId id="266"/>
            <p14:sldId id="268"/>
            <p14:sldId id="270"/>
            <p14:sldId id="278"/>
            <p14:sldId id="271"/>
            <p14:sldId id="267"/>
            <p14:sldId id="273"/>
            <p14:sldId id="272"/>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2963" autoAdjust="0"/>
  </p:normalViewPr>
  <p:slideViewPr>
    <p:cSldViewPr snapToGrid="0" snapToObjects="1">
      <p:cViewPr varScale="1">
        <p:scale>
          <a:sx n="105" d="100"/>
          <a:sy n="105" d="100"/>
        </p:scale>
        <p:origin x="-11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0" d="100"/>
          <a:sy n="110" d="100"/>
        </p:scale>
        <p:origin x="-266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F3A50C-5FA9-784C-AD5B-CBADF4376769}" type="datetimeFigureOut">
              <a:rPr lang="en-US" smtClean="0"/>
              <a:t>18/01/12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37662B-5414-7A4E-ADBE-5EC5AE3C49CF}" type="slidenum">
              <a:rPr lang="en-US" smtClean="0"/>
              <a:t>‹#›</a:t>
            </a:fld>
            <a:endParaRPr lang="en-US"/>
          </a:p>
        </p:txBody>
      </p:sp>
    </p:spTree>
    <p:extLst>
      <p:ext uri="{BB962C8B-B14F-4D97-AF65-F5344CB8AC3E}">
        <p14:creationId xmlns:p14="http://schemas.microsoft.com/office/powerpoint/2010/main" val="12231544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690A36-2E7A-DC45-924F-F37319C2DB8A}" type="datetimeFigureOut">
              <a:rPr lang="en-US" smtClean="0"/>
              <a:t>18/01/12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B0FA0C-92CD-BA4A-8353-FC22556A5C95}" type="slidenum">
              <a:rPr lang="en-US" smtClean="0"/>
              <a:t>‹#›</a:t>
            </a:fld>
            <a:endParaRPr lang="en-US"/>
          </a:p>
        </p:txBody>
      </p:sp>
    </p:spTree>
    <p:extLst>
      <p:ext uri="{BB962C8B-B14F-4D97-AF65-F5344CB8AC3E}">
        <p14:creationId xmlns:p14="http://schemas.microsoft.com/office/powerpoint/2010/main" val="41376187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0FA0C-92CD-BA4A-8353-FC22556A5C95}" type="slidenum">
              <a:rPr lang="en-US" smtClean="0"/>
              <a:t>1</a:t>
            </a:fld>
            <a:endParaRPr lang="en-US"/>
          </a:p>
        </p:txBody>
      </p:sp>
    </p:spTree>
    <p:extLst>
      <p:ext uri="{BB962C8B-B14F-4D97-AF65-F5344CB8AC3E}">
        <p14:creationId xmlns:p14="http://schemas.microsoft.com/office/powerpoint/2010/main" val="2779627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B0FA0C-92CD-BA4A-8353-FC22556A5C95}" type="slidenum">
              <a:rPr lang="en-US" smtClean="0"/>
              <a:t>12</a:t>
            </a:fld>
            <a:endParaRPr lang="en-US"/>
          </a:p>
        </p:txBody>
      </p:sp>
    </p:spTree>
    <p:extLst>
      <p:ext uri="{BB962C8B-B14F-4D97-AF65-F5344CB8AC3E}">
        <p14:creationId xmlns:p14="http://schemas.microsoft.com/office/powerpoint/2010/main" val="2810748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B0FA0C-92CD-BA4A-8353-FC22556A5C95}" type="slidenum">
              <a:rPr lang="en-US" smtClean="0"/>
              <a:t>18</a:t>
            </a:fld>
            <a:endParaRPr lang="en-US"/>
          </a:p>
        </p:txBody>
      </p:sp>
    </p:spTree>
    <p:extLst>
      <p:ext uri="{BB962C8B-B14F-4D97-AF65-F5344CB8AC3E}">
        <p14:creationId xmlns:p14="http://schemas.microsoft.com/office/powerpoint/2010/main" val="281074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B0FA0C-92CD-BA4A-8353-FC22556A5C95}" type="slidenum">
              <a:rPr lang="en-US" smtClean="0"/>
              <a:t>2</a:t>
            </a:fld>
            <a:endParaRPr lang="en-US"/>
          </a:p>
        </p:txBody>
      </p:sp>
    </p:spTree>
    <p:extLst>
      <p:ext uri="{BB962C8B-B14F-4D97-AF65-F5344CB8AC3E}">
        <p14:creationId xmlns:p14="http://schemas.microsoft.com/office/powerpoint/2010/main" val="15076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pension orthodoxy advocates a dual paradigmatic shift: from state to private provision; a shift </a:t>
            </a:r>
            <a:r>
              <a:rPr lang="en-US" dirty="0" smtClean="0"/>
              <a:t>to </a:t>
            </a:r>
            <a:r>
              <a:rPr lang="en-US" dirty="0" smtClean="0"/>
              <a:t>greater individualization of risk and less redistribution.</a:t>
            </a:r>
          </a:p>
          <a:p>
            <a:r>
              <a:rPr lang="en-US" dirty="0" smtClean="0"/>
              <a:t>Barr and Diamond content that the Bank neglected poverty relief, implementation issues and administrative difficulties. The Bank overemphasized the theoretical virtues: coverage, economic growth, high NRR, manageable transition costs.</a:t>
            </a:r>
          </a:p>
          <a:p>
            <a:r>
              <a:rPr lang="en-US" dirty="0" smtClean="0"/>
              <a:t>Empirically, both in Latin America and Eastern Europe we experienced policy reversals, the insertion of old logics and in some extreme cases the </a:t>
            </a:r>
            <a:r>
              <a:rPr lang="en-US" dirty="0" err="1" smtClean="0"/>
              <a:t>nationalisation</a:t>
            </a:r>
            <a:r>
              <a:rPr lang="en-US" dirty="0" smtClean="0"/>
              <a:t> of private funds.</a:t>
            </a:r>
          </a:p>
          <a:p>
            <a:r>
              <a:rPr lang="en-US" dirty="0" smtClean="0"/>
              <a:t>The research tries to give a political-economy justification for these failures. </a:t>
            </a:r>
            <a:r>
              <a:rPr lang="en-GB" dirty="0" smtClean="0"/>
              <a:t>Given the spread of similar policies across the whole region, the analysis of the consequences of implementation in early reformers provides valuable information for all other countries, and especially for those that are still planning to restructure their retirement systems.</a:t>
            </a:r>
            <a:endParaRPr lang="en-US" dirty="0" smtClean="0"/>
          </a:p>
          <a:p>
            <a:endParaRPr lang="en-US" dirty="0"/>
          </a:p>
        </p:txBody>
      </p:sp>
      <p:sp>
        <p:nvSpPr>
          <p:cNvPr id="4" name="Slide Number Placeholder 3"/>
          <p:cNvSpPr>
            <a:spLocks noGrp="1"/>
          </p:cNvSpPr>
          <p:nvPr>
            <p:ph type="sldNum" sz="quarter" idx="10"/>
          </p:nvPr>
        </p:nvSpPr>
        <p:spPr/>
        <p:txBody>
          <a:bodyPr/>
          <a:lstStyle/>
          <a:p>
            <a:fld id="{D9B0FA0C-92CD-BA4A-8353-FC22556A5C95}" type="slidenum">
              <a:rPr lang="en-US" smtClean="0"/>
              <a:t>3</a:t>
            </a:fld>
            <a:endParaRPr lang="en-US"/>
          </a:p>
        </p:txBody>
      </p:sp>
    </p:spTree>
    <p:extLst>
      <p:ext uri="{BB962C8B-B14F-4D97-AF65-F5344CB8AC3E}">
        <p14:creationId xmlns:p14="http://schemas.microsoft.com/office/powerpoint/2010/main" val="281074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0FA0C-92CD-BA4A-8353-FC22556A5C95}" type="slidenum">
              <a:rPr lang="en-US" smtClean="0"/>
              <a:t>4</a:t>
            </a:fld>
            <a:endParaRPr lang="en-US"/>
          </a:p>
        </p:txBody>
      </p:sp>
    </p:spTree>
    <p:extLst>
      <p:ext uri="{BB962C8B-B14F-4D97-AF65-F5344CB8AC3E}">
        <p14:creationId xmlns:p14="http://schemas.microsoft.com/office/powerpoint/2010/main" val="1188090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0FA0C-92CD-BA4A-8353-FC22556A5C95}" type="slidenum">
              <a:rPr lang="en-US" smtClean="0"/>
              <a:t>5</a:t>
            </a:fld>
            <a:endParaRPr lang="en-US"/>
          </a:p>
        </p:txBody>
      </p:sp>
    </p:spTree>
    <p:extLst>
      <p:ext uri="{BB962C8B-B14F-4D97-AF65-F5344CB8AC3E}">
        <p14:creationId xmlns:p14="http://schemas.microsoft.com/office/powerpoint/2010/main" val="3423930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err="1" smtClean="0"/>
              <a:t>Ardo</a:t>
            </a:r>
            <a:r>
              <a:rPr lang="en-US" sz="1000" dirty="0" smtClean="0"/>
              <a:t> Hansson.</a:t>
            </a:r>
            <a:r>
              <a:rPr lang="en-US" sz="1000" baseline="0" dirty="0" smtClean="0"/>
              <a:t> </a:t>
            </a:r>
            <a:r>
              <a:rPr lang="en-US" sz="1000" dirty="0" smtClean="0"/>
              <a:t>The triangle represents the total costs of transition, which can be financed using three main sources burdening different generations:</a:t>
            </a:r>
          </a:p>
          <a:p>
            <a:r>
              <a:rPr lang="en-US" sz="1000" dirty="0" smtClean="0"/>
              <a:t>1.	Retired generation – through savings in the pay-as-you-go system; </a:t>
            </a:r>
          </a:p>
          <a:p>
            <a:r>
              <a:rPr lang="en-US" sz="1000" dirty="0" smtClean="0"/>
              <a:t>2.	Working generation – through financing from current taxes or other government revenues;</a:t>
            </a:r>
          </a:p>
          <a:p>
            <a:r>
              <a:rPr lang="en-US" sz="1000" dirty="0" smtClean="0"/>
              <a:t>3.	Future generations (children) – through an increase of the public debt needing repayment in the coming years .</a:t>
            </a:r>
          </a:p>
          <a:p>
            <a:r>
              <a:rPr lang="en-US" sz="1000" dirty="0" smtClean="0"/>
              <a:t>In the case of financing the transition from current budgetary revenues, either taxes or other revenue (i.e. </a:t>
            </a:r>
            <a:r>
              <a:rPr lang="en-US" sz="1000" dirty="0" smtClean="0"/>
              <a:t>privatization </a:t>
            </a:r>
            <a:r>
              <a:rPr lang="en-US" sz="1000" dirty="0" smtClean="0"/>
              <a:t>proceeds), there is no direct cost of such financing but the opportunity cost. Namely, the amounts spent cannot be used for other purposes. </a:t>
            </a:r>
          </a:p>
          <a:p>
            <a:r>
              <a:rPr lang="en-US" sz="1000" dirty="0" smtClean="0"/>
              <a:t>If transition is financed from savings in the PAYG system, changes can mean reductions in current pensions by lower indexation of benefits or by increasing the retirement age. As a result, pensioners receive less than they would otherwise, which may be observed in resulting reductions in average replacement rates. This policy may not be sustainable in the longer run, because potential reductions in living standards for some pensioners result in political pressures to increase the size of pensions.</a:t>
            </a:r>
          </a:p>
          <a:p>
            <a:r>
              <a:rPr lang="en-US" sz="1000" dirty="0" smtClean="0"/>
              <a:t>If the transition is financed from debt by issuing government bonds (or similar instruments such as </a:t>
            </a:r>
            <a:r>
              <a:rPr lang="en-US" sz="1000" dirty="0" err="1" smtClean="0"/>
              <a:t>bonos</a:t>
            </a:r>
            <a:r>
              <a:rPr lang="en-US" sz="1000" dirty="0" smtClean="0"/>
              <a:t> de </a:t>
            </a:r>
            <a:r>
              <a:rPr lang="en-US" sz="1000" dirty="0" err="1" smtClean="0"/>
              <a:t>reconocimiento</a:t>
            </a:r>
            <a:r>
              <a:rPr lang="en-US" sz="1000" dirty="0" smtClean="0"/>
              <a:t> in Chile), the additional costs of interest has to be paid. However, creating a funded pillar means a reduction of the implicit pension debt for the future. From macroeconomic perspective, overall public liabilities do not change, if the reduction of pension rights in the pay-as-you-go system is equivalent to the level of pension rights accumulated in the funded tier. Rather, a part of implicit debt becomes explicit. To assess the actual costs incurred in such case, the additional cost of financing of explicit liabilities should be also compared with the cost of interest paid on the implicit liabilities.</a:t>
            </a:r>
          </a:p>
          <a:p>
            <a:endParaRPr lang="en-US" sz="1000" dirty="0"/>
          </a:p>
        </p:txBody>
      </p:sp>
      <p:sp>
        <p:nvSpPr>
          <p:cNvPr id="4" name="Slide Number Placeholder 3"/>
          <p:cNvSpPr>
            <a:spLocks noGrp="1"/>
          </p:cNvSpPr>
          <p:nvPr>
            <p:ph type="sldNum" sz="quarter" idx="10"/>
          </p:nvPr>
        </p:nvSpPr>
        <p:spPr/>
        <p:txBody>
          <a:bodyPr/>
          <a:lstStyle/>
          <a:p>
            <a:fld id="{D9B0FA0C-92CD-BA4A-8353-FC22556A5C95}" type="slidenum">
              <a:rPr lang="en-US" smtClean="0"/>
              <a:t>6</a:t>
            </a:fld>
            <a:endParaRPr lang="en-US"/>
          </a:p>
        </p:txBody>
      </p:sp>
    </p:spTree>
    <p:extLst>
      <p:ext uri="{BB962C8B-B14F-4D97-AF65-F5344CB8AC3E}">
        <p14:creationId xmlns:p14="http://schemas.microsoft.com/office/powerpoint/2010/main" val="2898379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0FA0C-92CD-BA4A-8353-FC22556A5C95}" type="slidenum">
              <a:rPr lang="en-US" smtClean="0"/>
              <a:t>7</a:t>
            </a:fld>
            <a:endParaRPr lang="en-US"/>
          </a:p>
        </p:txBody>
      </p:sp>
    </p:spTree>
    <p:extLst>
      <p:ext uri="{BB962C8B-B14F-4D97-AF65-F5344CB8AC3E}">
        <p14:creationId xmlns:p14="http://schemas.microsoft.com/office/powerpoint/2010/main" val="3356773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0FA0C-92CD-BA4A-8353-FC22556A5C95}" type="slidenum">
              <a:rPr lang="en-US" smtClean="0"/>
              <a:t>10</a:t>
            </a:fld>
            <a:endParaRPr lang="en-US"/>
          </a:p>
        </p:txBody>
      </p:sp>
    </p:spTree>
    <p:extLst>
      <p:ext uri="{BB962C8B-B14F-4D97-AF65-F5344CB8AC3E}">
        <p14:creationId xmlns:p14="http://schemas.microsoft.com/office/powerpoint/2010/main" val="106459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B0FA0C-92CD-BA4A-8353-FC22556A5C95}" type="slidenum">
              <a:rPr lang="en-US" smtClean="0"/>
              <a:t>11</a:t>
            </a:fld>
            <a:endParaRPr lang="en-US"/>
          </a:p>
        </p:txBody>
      </p:sp>
    </p:spTree>
    <p:extLst>
      <p:ext uri="{BB962C8B-B14F-4D97-AF65-F5344CB8AC3E}">
        <p14:creationId xmlns:p14="http://schemas.microsoft.com/office/powerpoint/2010/main" val="119085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4A42880B-6772-174E-AE55-AE5388E227A5}" type="datetime1">
              <a:rPr lang="en-US" smtClean="0"/>
              <a:t>18/01/12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D25696C0-8A48-FA49-970C-B48A3FAA0903}" type="datetime1">
              <a:rPr lang="en-US" smtClean="0"/>
              <a:t>18/01/12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3110A5EF-3A95-4D4E-AEF7-11C7C5874440}" type="datetime1">
              <a:rPr lang="en-US" smtClean="0"/>
              <a:t>18/01/12</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0B468E68-0B71-9947-BA14-7E33CA224436}" type="datetime1">
              <a:rPr lang="en-US" smtClean="0"/>
              <a:t>18/01/12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AAE160C2-29CC-C849-9ACB-E3D31D577ED6}" type="datetime1">
              <a:rPr lang="en-US" smtClean="0"/>
              <a:t>18/01/12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E1355E88-EDFF-284B-9DB6-8F562A7C84AA}" type="datetime1">
              <a:rPr lang="en-US" smtClean="0"/>
              <a:t>18/01/12</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A932BCE1-B2DD-D14F-9804-55CFBFD0299F}" type="datetime1">
              <a:rPr lang="en-US" smtClean="0"/>
              <a:t>18/01/12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60082008-8C35-E14B-936C-CEBCD0CB0EDC}" type="datetime1">
              <a:rPr lang="en-US" smtClean="0"/>
              <a:t>18/01/12</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81415387-9388-BB44-AE69-6235B76CBBC7}" type="datetime1">
              <a:rPr lang="en-US" smtClean="0"/>
              <a:t>18/01/12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EC3DDE64-C635-0340-81B5-9B04272F4956}" type="datetime1">
              <a:rPr lang="en-US" smtClean="0"/>
              <a:t>18/01/12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36CAEEC0-D977-7641-829C-BE9C47A04C04}" type="datetime1">
              <a:rPr lang="en-US" smtClean="0"/>
              <a:t>18/01/12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CDEE05A5-39BC-E84F-873B-05F8E2BE493D}" type="datetime1">
              <a:rPr lang="en-US" smtClean="0"/>
              <a:t>18/01/12</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chor="ctr">
            <a:normAutofit fontScale="90000"/>
          </a:bodyPr>
          <a:lstStyle/>
          <a:p>
            <a:r>
              <a:rPr lang="en-US" dirty="0"/>
              <a:t>Pension Policy in Central and East Europe: Reforms and Reversals</a:t>
            </a:r>
          </a:p>
        </p:txBody>
      </p:sp>
      <p:sp>
        <p:nvSpPr>
          <p:cNvPr id="4" name="Subtitle 1"/>
          <p:cNvSpPr>
            <a:spLocks noGrp="1"/>
          </p:cNvSpPr>
          <p:nvPr>
            <p:ph type="subTitle" idx="1"/>
          </p:nvPr>
        </p:nvSpPr>
        <p:spPr>
          <a:xfrm>
            <a:off x="496342" y="2819400"/>
            <a:ext cx="8145842" cy="3487478"/>
          </a:xfrm>
        </p:spPr>
        <p:txBody>
          <a:bodyPr>
            <a:normAutofit/>
          </a:bodyPr>
          <a:lstStyle/>
          <a:p>
            <a:endParaRPr lang="en-US" cap="none" dirty="0" smtClean="0"/>
          </a:p>
          <a:p>
            <a:r>
              <a:rPr lang="en-US" sz="2800" cap="none" dirty="0" smtClean="0"/>
              <a:t>IGOR GUARDIANCICH</a:t>
            </a:r>
          </a:p>
          <a:p>
            <a:endParaRPr lang="en-US" sz="2400" cap="none" dirty="0" smtClean="0"/>
          </a:p>
          <a:p>
            <a:endParaRPr lang="en-US" sz="2400" cap="small" spc="0" dirty="0" smtClean="0"/>
          </a:p>
          <a:p>
            <a:r>
              <a:rPr lang="en-US" sz="2400" cap="small" spc="0" dirty="0" smtClean="0"/>
              <a:t>Conversations on Europe</a:t>
            </a:r>
            <a:endParaRPr lang="en-US" sz="2400" cap="none" dirty="0" smtClean="0"/>
          </a:p>
          <a:p>
            <a:r>
              <a:rPr lang="en-US" sz="2200" cap="none" spc="0" dirty="0"/>
              <a:t>Center for European </a:t>
            </a:r>
            <a:r>
              <a:rPr lang="en-US" sz="2200" cap="none" spc="0" dirty="0" smtClean="0"/>
              <a:t>Studies – European Union Center</a:t>
            </a:r>
          </a:p>
          <a:p>
            <a:r>
              <a:rPr lang="en-US" sz="2200" b="0" cap="none" spc="0" dirty="0" smtClean="0"/>
              <a:t>Thursday</a:t>
            </a:r>
            <a:r>
              <a:rPr lang="en-US" sz="2200" b="0" cap="none" spc="0" dirty="0"/>
              <a:t>, January 19, 4 pm</a:t>
            </a:r>
          </a:p>
          <a:p>
            <a:r>
              <a:rPr lang="en-US" sz="2200" b="0" cap="none" spc="0" dirty="0"/>
              <a:t>1636 International Institute</a:t>
            </a:r>
          </a:p>
        </p:txBody>
      </p:sp>
      <p:sp>
        <p:nvSpPr>
          <p:cNvPr id="5" name="Slide Number Placeholder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a:t>
            </a:fld>
            <a:endParaRPr kumimoji="0" lang="en-US" dirty="0">
              <a:solidFill>
                <a:schemeClr val="accent3">
                  <a:shade val="75000"/>
                </a:schemeClr>
              </a:solidFill>
            </a:endParaRPr>
          </a:p>
        </p:txBody>
      </p:sp>
    </p:spTree>
    <p:extLst>
      <p:ext uri="{BB962C8B-B14F-4D97-AF65-F5344CB8AC3E}">
        <p14:creationId xmlns:p14="http://schemas.microsoft.com/office/powerpoint/2010/main" val="3940082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Diffusion and variation</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10</a:t>
            </a:fld>
            <a:endParaRPr kumimoji="0" lang="en-US" dirty="0"/>
          </a:p>
        </p:txBody>
      </p:sp>
      <p:sp>
        <p:nvSpPr>
          <p:cNvPr id="5" name="Content Placeholder 3"/>
          <p:cNvSpPr>
            <a:spLocks noGrp="1"/>
          </p:cNvSpPr>
          <p:nvPr>
            <p:ph sz="quarter" idx="1"/>
          </p:nvPr>
        </p:nvSpPr>
        <p:spPr>
          <a:xfrm>
            <a:off x="301752" y="1527047"/>
            <a:ext cx="8503920" cy="4969621"/>
          </a:xfrm>
        </p:spPr>
        <p:txBody>
          <a:bodyPr>
            <a:normAutofit fontScale="92500" lnSpcReduction="20000"/>
          </a:bodyPr>
          <a:lstStyle/>
          <a:p>
            <a:r>
              <a:rPr lang="en-US" dirty="0" smtClean="0"/>
              <a:t>Different types of privatization</a:t>
            </a:r>
          </a:p>
          <a:p>
            <a:pPr lvl="1"/>
            <a:r>
              <a:rPr lang="en-US" dirty="0" smtClean="0"/>
              <a:t>Substitutive (</a:t>
            </a:r>
            <a:r>
              <a:rPr lang="en-US" dirty="0" smtClean="0">
                <a:solidFill>
                  <a:srgbClr val="D16349"/>
                </a:solidFill>
              </a:rPr>
              <a:t>KO</a:t>
            </a:r>
            <a:r>
              <a:rPr lang="en-US" dirty="0" smtClean="0"/>
              <a:t>)</a:t>
            </a:r>
          </a:p>
          <a:p>
            <a:pPr lvl="1"/>
            <a:r>
              <a:rPr lang="en-US" dirty="0" smtClean="0"/>
              <a:t>Parallel (</a:t>
            </a:r>
            <a:r>
              <a:rPr lang="en-US" dirty="0" smtClean="0">
                <a:solidFill>
                  <a:srgbClr val="D16349"/>
                </a:solidFill>
              </a:rPr>
              <a:t>LT</a:t>
            </a:r>
            <a:r>
              <a:rPr lang="en-US" dirty="0" smtClean="0"/>
              <a:t>) </a:t>
            </a:r>
          </a:p>
          <a:p>
            <a:pPr lvl="1">
              <a:lnSpc>
                <a:spcPct val="120000"/>
              </a:lnSpc>
            </a:pPr>
            <a:r>
              <a:rPr lang="en-US" dirty="0" smtClean="0"/>
              <a:t>Mixed (</a:t>
            </a:r>
            <a:r>
              <a:rPr lang="en-US" dirty="0" smtClean="0">
                <a:solidFill>
                  <a:srgbClr val="D16349"/>
                </a:solidFill>
              </a:rPr>
              <a:t>BG</a:t>
            </a:r>
            <a:r>
              <a:rPr lang="en-US" dirty="0" smtClean="0"/>
              <a:t>, </a:t>
            </a:r>
            <a:r>
              <a:rPr lang="en-US" dirty="0" smtClean="0">
                <a:solidFill>
                  <a:srgbClr val="D16349"/>
                </a:solidFill>
              </a:rPr>
              <a:t>HR</a:t>
            </a:r>
            <a:r>
              <a:rPr lang="en-US" dirty="0" smtClean="0"/>
              <a:t>, </a:t>
            </a:r>
            <a:r>
              <a:rPr lang="en-US" dirty="0" smtClean="0">
                <a:solidFill>
                  <a:srgbClr val="D16349"/>
                </a:solidFill>
              </a:rPr>
              <a:t>EE</a:t>
            </a:r>
            <a:r>
              <a:rPr lang="en-US" dirty="0" smtClean="0"/>
              <a:t> – not only carved out, </a:t>
            </a:r>
            <a:r>
              <a:rPr lang="en-US" dirty="0" smtClean="0">
                <a:solidFill>
                  <a:srgbClr val="D16349"/>
                </a:solidFill>
              </a:rPr>
              <a:t>HU</a:t>
            </a:r>
            <a:r>
              <a:rPr lang="en-US" dirty="0" smtClean="0"/>
              <a:t> – reversed, </a:t>
            </a:r>
            <a:r>
              <a:rPr lang="en-US" dirty="0" smtClean="0">
                <a:solidFill>
                  <a:srgbClr val="D16349"/>
                </a:solidFill>
              </a:rPr>
              <a:t>LV</a:t>
            </a:r>
            <a:r>
              <a:rPr lang="en-US" dirty="0" smtClean="0"/>
              <a:t>, </a:t>
            </a:r>
            <a:r>
              <a:rPr lang="en-US" dirty="0" smtClean="0">
                <a:solidFill>
                  <a:srgbClr val="D16349"/>
                </a:solidFill>
              </a:rPr>
              <a:t>MC</a:t>
            </a:r>
            <a:r>
              <a:rPr lang="en-US" dirty="0" smtClean="0"/>
              <a:t>, </a:t>
            </a:r>
            <a:r>
              <a:rPr lang="en-US" dirty="0" smtClean="0">
                <a:solidFill>
                  <a:srgbClr val="D16349"/>
                </a:solidFill>
              </a:rPr>
              <a:t>PL</a:t>
            </a:r>
            <a:r>
              <a:rPr lang="en-US" dirty="0" smtClean="0"/>
              <a:t>, </a:t>
            </a:r>
            <a:r>
              <a:rPr lang="en-US" dirty="0" smtClean="0">
                <a:solidFill>
                  <a:srgbClr val="D16349"/>
                </a:solidFill>
              </a:rPr>
              <a:t>RO</a:t>
            </a:r>
            <a:r>
              <a:rPr lang="en-US" dirty="0" smtClean="0"/>
              <a:t> – stalled, </a:t>
            </a:r>
            <a:r>
              <a:rPr lang="en-US" dirty="0" smtClean="0">
                <a:solidFill>
                  <a:srgbClr val="D16349"/>
                </a:solidFill>
              </a:rPr>
              <a:t>SK </a:t>
            </a:r>
            <a:r>
              <a:rPr lang="en-US" dirty="0"/>
              <a:t>– partly reversed</a:t>
            </a:r>
            <a:r>
              <a:rPr lang="en-US" dirty="0" smtClean="0"/>
              <a:t>)</a:t>
            </a:r>
          </a:p>
          <a:p>
            <a:pPr lvl="1"/>
            <a:r>
              <a:rPr lang="en-US" dirty="0" smtClean="0"/>
              <a:t>Voluntary (</a:t>
            </a:r>
            <a:r>
              <a:rPr lang="en-US" dirty="0" smtClean="0">
                <a:solidFill>
                  <a:srgbClr val="D16349"/>
                </a:solidFill>
              </a:rPr>
              <a:t>AL</a:t>
            </a:r>
            <a:r>
              <a:rPr lang="en-US" dirty="0" smtClean="0"/>
              <a:t>, </a:t>
            </a:r>
            <a:r>
              <a:rPr lang="en-US" dirty="0" smtClean="0">
                <a:solidFill>
                  <a:srgbClr val="D16349"/>
                </a:solidFill>
              </a:rPr>
              <a:t>CZ</a:t>
            </a:r>
            <a:r>
              <a:rPr lang="en-US" dirty="0" smtClean="0"/>
              <a:t>, </a:t>
            </a:r>
            <a:r>
              <a:rPr lang="en-US" dirty="0" smtClean="0">
                <a:solidFill>
                  <a:srgbClr val="D16349"/>
                </a:solidFill>
              </a:rPr>
              <a:t>SI </a:t>
            </a:r>
            <a:r>
              <a:rPr lang="en-US" dirty="0"/>
              <a:t>– quasi-mandatory</a:t>
            </a:r>
            <a:r>
              <a:rPr lang="en-US" dirty="0" smtClean="0"/>
              <a:t>, </a:t>
            </a:r>
            <a:r>
              <a:rPr lang="en-US" dirty="0" smtClean="0">
                <a:solidFill>
                  <a:srgbClr val="D16349"/>
                </a:solidFill>
              </a:rPr>
              <a:t>SR</a:t>
            </a:r>
            <a:r>
              <a:rPr lang="en-US" dirty="0" smtClean="0"/>
              <a:t>)</a:t>
            </a:r>
          </a:p>
          <a:p>
            <a:r>
              <a:rPr lang="en-US" dirty="0" smtClean="0"/>
              <a:t>Coverage</a:t>
            </a:r>
          </a:p>
          <a:p>
            <a:pPr lvl="1"/>
            <a:r>
              <a:rPr lang="en-US" dirty="0" smtClean="0"/>
              <a:t>Mandatory for young workers (</a:t>
            </a:r>
            <a:r>
              <a:rPr lang="en-US" dirty="0" smtClean="0">
                <a:solidFill>
                  <a:srgbClr val="D16349"/>
                </a:solidFill>
              </a:rPr>
              <a:t>HU</a:t>
            </a:r>
            <a:r>
              <a:rPr lang="en-US" dirty="0" smtClean="0"/>
              <a:t> only new workers)</a:t>
            </a:r>
          </a:p>
          <a:p>
            <a:pPr lvl="1"/>
            <a:r>
              <a:rPr lang="en-US" dirty="0" smtClean="0"/>
              <a:t>Voluntary for intermediate cohorts (</a:t>
            </a:r>
            <a:r>
              <a:rPr lang="en-US" dirty="0" smtClean="0">
                <a:solidFill>
                  <a:srgbClr val="D16349"/>
                </a:solidFill>
              </a:rPr>
              <a:t>PL</a:t>
            </a:r>
            <a:r>
              <a:rPr lang="en-US" dirty="0" smtClean="0"/>
              <a:t> 30-50; </a:t>
            </a:r>
            <a:r>
              <a:rPr lang="en-US" dirty="0" smtClean="0">
                <a:solidFill>
                  <a:srgbClr val="D16349"/>
                </a:solidFill>
              </a:rPr>
              <a:t>HR </a:t>
            </a:r>
            <a:r>
              <a:rPr lang="en-US" dirty="0"/>
              <a:t>40-50)</a:t>
            </a:r>
          </a:p>
          <a:p>
            <a:pPr lvl="1"/>
            <a:r>
              <a:rPr lang="en-US" dirty="0" smtClean="0"/>
              <a:t>Not available to older employees (</a:t>
            </a:r>
            <a:r>
              <a:rPr lang="en-US" dirty="0" smtClean="0">
                <a:solidFill>
                  <a:srgbClr val="D16349"/>
                </a:solidFill>
              </a:rPr>
              <a:t>HU </a:t>
            </a:r>
            <a:r>
              <a:rPr lang="en-US" dirty="0"/>
              <a:t>rare exception, active errors)</a:t>
            </a:r>
          </a:p>
          <a:p>
            <a:r>
              <a:rPr lang="en-US" dirty="0" smtClean="0"/>
              <a:t>Size</a:t>
            </a:r>
          </a:p>
          <a:p>
            <a:pPr lvl="1"/>
            <a:r>
              <a:rPr lang="en-US" dirty="0" smtClean="0"/>
              <a:t>Substantial (</a:t>
            </a:r>
            <a:r>
              <a:rPr lang="en-US" dirty="0">
                <a:solidFill>
                  <a:srgbClr val="D16349"/>
                </a:solidFill>
              </a:rPr>
              <a:t>HU</a:t>
            </a:r>
            <a:r>
              <a:rPr lang="en-US" dirty="0"/>
              <a:t> </a:t>
            </a:r>
            <a:r>
              <a:rPr lang="en-US" dirty="0" smtClean="0"/>
              <a:t>6</a:t>
            </a:r>
            <a:r>
              <a:rPr lang="en-US" dirty="0" smtClean="0">
                <a:sym typeface="Wingdings"/>
              </a:rPr>
              <a:t></a:t>
            </a:r>
            <a:r>
              <a:rPr lang="en-US" dirty="0" smtClean="0"/>
              <a:t>8</a:t>
            </a:r>
            <a:r>
              <a:rPr lang="en-US" dirty="0"/>
              <a:t>/</a:t>
            </a:r>
            <a:r>
              <a:rPr lang="en-US" dirty="0" smtClean="0"/>
              <a:t>33.5; </a:t>
            </a:r>
            <a:r>
              <a:rPr lang="en-US" dirty="0" smtClean="0">
                <a:solidFill>
                  <a:srgbClr val="D16349"/>
                </a:solidFill>
              </a:rPr>
              <a:t>LV</a:t>
            </a:r>
            <a:r>
              <a:rPr lang="en-US" dirty="0" smtClean="0"/>
              <a:t> 2</a:t>
            </a:r>
            <a:r>
              <a:rPr lang="en-US" dirty="0" smtClean="0">
                <a:sym typeface="Wingdings"/>
              </a:rPr>
              <a:t></a:t>
            </a:r>
            <a:r>
              <a:rPr lang="en-US" dirty="0" smtClean="0"/>
              <a:t>10/20; </a:t>
            </a:r>
            <a:r>
              <a:rPr lang="en-US" dirty="0" smtClean="0">
                <a:solidFill>
                  <a:srgbClr val="D16349"/>
                </a:solidFill>
              </a:rPr>
              <a:t>PL</a:t>
            </a:r>
            <a:r>
              <a:rPr lang="en-US" dirty="0" smtClean="0"/>
              <a:t> 7.3/19.52; </a:t>
            </a:r>
            <a:r>
              <a:rPr lang="en-US" dirty="0" smtClean="0">
                <a:solidFill>
                  <a:srgbClr val="D16349"/>
                </a:solidFill>
              </a:rPr>
              <a:t>SK</a:t>
            </a:r>
            <a:r>
              <a:rPr lang="en-US" dirty="0" smtClean="0"/>
              <a:t> 9/18) </a:t>
            </a:r>
          </a:p>
          <a:p>
            <a:pPr lvl="1"/>
            <a:r>
              <a:rPr lang="en-US" dirty="0" smtClean="0"/>
              <a:t>Medium (</a:t>
            </a:r>
            <a:r>
              <a:rPr lang="en-US" dirty="0" smtClean="0">
                <a:solidFill>
                  <a:srgbClr val="D16349"/>
                </a:solidFill>
              </a:rPr>
              <a:t>BG</a:t>
            </a:r>
            <a:r>
              <a:rPr lang="en-US" dirty="0" smtClean="0"/>
              <a:t> 2</a:t>
            </a:r>
            <a:r>
              <a:rPr lang="en-US" dirty="0" smtClean="0">
                <a:sym typeface="Wingdings"/>
              </a:rPr>
              <a:t></a:t>
            </a:r>
            <a:r>
              <a:rPr lang="en-US" dirty="0" smtClean="0"/>
              <a:t>5/23; </a:t>
            </a:r>
            <a:r>
              <a:rPr lang="en-US" dirty="0" smtClean="0">
                <a:solidFill>
                  <a:srgbClr val="D16349"/>
                </a:solidFill>
              </a:rPr>
              <a:t>HR</a:t>
            </a:r>
            <a:r>
              <a:rPr lang="en-US" dirty="0" smtClean="0"/>
              <a:t> 5/20; </a:t>
            </a:r>
            <a:r>
              <a:rPr lang="en-US" dirty="0" smtClean="0">
                <a:solidFill>
                  <a:srgbClr val="D16349"/>
                </a:solidFill>
              </a:rPr>
              <a:t>EE</a:t>
            </a:r>
            <a:r>
              <a:rPr lang="en-US" dirty="0" smtClean="0"/>
              <a:t> 4+2/20; </a:t>
            </a:r>
            <a:r>
              <a:rPr lang="en-US" dirty="0" smtClean="0">
                <a:solidFill>
                  <a:srgbClr val="D16349"/>
                </a:solidFill>
              </a:rPr>
              <a:t>LT</a:t>
            </a:r>
            <a:r>
              <a:rPr lang="en-US" dirty="0" smtClean="0"/>
              <a:t> 2.5</a:t>
            </a:r>
            <a:r>
              <a:rPr lang="en-US" dirty="0" smtClean="0">
                <a:sym typeface="Wingdings"/>
              </a:rPr>
              <a:t></a:t>
            </a:r>
            <a:r>
              <a:rPr lang="en-US" dirty="0" smtClean="0"/>
              <a:t>5.5/18.5; </a:t>
            </a:r>
            <a:r>
              <a:rPr lang="en-US" dirty="0" smtClean="0">
                <a:solidFill>
                  <a:srgbClr val="D16349"/>
                </a:solidFill>
              </a:rPr>
              <a:t>RO</a:t>
            </a:r>
            <a:r>
              <a:rPr lang="en-US" dirty="0" smtClean="0"/>
              <a:t> 2.5</a:t>
            </a:r>
            <a:r>
              <a:rPr lang="en-US" dirty="0" smtClean="0">
                <a:sym typeface="Wingdings"/>
              </a:rPr>
              <a:t></a:t>
            </a:r>
            <a:r>
              <a:rPr lang="en-US" dirty="0" smtClean="0"/>
              <a:t>6/28) </a:t>
            </a:r>
          </a:p>
          <a:p>
            <a:pPr lvl="1"/>
            <a:r>
              <a:rPr lang="en-US" dirty="0" smtClean="0"/>
              <a:t>Small (</a:t>
            </a:r>
            <a:r>
              <a:rPr lang="en-US" dirty="0" smtClean="0">
                <a:solidFill>
                  <a:srgbClr val="D16349"/>
                </a:solidFill>
              </a:rPr>
              <a:t>SW</a:t>
            </a:r>
            <a:r>
              <a:rPr lang="en-US" dirty="0" smtClean="0"/>
              <a:t> 2.5/18.5)</a:t>
            </a:r>
          </a:p>
          <a:p>
            <a:pPr lvl="1"/>
            <a:endParaRPr lang="en-US" dirty="0"/>
          </a:p>
        </p:txBody>
      </p:sp>
    </p:spTree>
    <p:extLst>
      <p:ext uri="{BB962C8B-B14F-4D97-AF65-F5344CB8AC3E}">
        <p14:creationId xmlns:p14="http://schemas.microsoft.com/office/powerpoint/2010/main" val="210241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Impact of privatization on deficit/revenues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11</a:t>
            </a:fld>
            <a:endParaRPr kumimoji="0"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969670789"/>
              </p:ext>
            </p:extLst>
          </p:nvPr>
        </p:nvGraphicFramePr>
        <p:xfrm>
          <a:off x="301625" y="1650495"/>
          <a:ext cx="8534525" cy="4583383"/>
        </p:xfrm>
        <a:graphic>
          <a:graphicData uri="http://schemas.openxmlformats.org/drawingml/2006/table">
            <a:tbl>
              <a:tblPr firstRow="1" bandRow="1">
                <a:tableStyleId>{F5AB1C69-6EDB-4FF4-983F-18BD219EF322}</a:tableStyleId>
              </a:tblPr>
              <a:tblGrid>
                <a:gridCol w="1706905"/>
                <a:gridCol w="1706905"/>
                <a:gridCol w="1706905"/>
                <a:gridCol w="1706905"/>
                <a:gridCol w="1706905"/>
              </a:tblGrid>
              <a:tr h="900579">
                <a:tc>
                  <a:txBody>
                    <a:bodyPr/>
                    <a:lstStyle/>
                    <a:p>
                      <a:r>
                        <a:rPr lang="en-US" dirty="0" smtClean="0"/>
                        <a:t>Country</a:t>
                      </a:r>
                      <a:endParaRPr lang="en-US" dirty="0"/>
                    </a:p>
                  </a:txBody>
                  <a:tcPr/>
                </a:tc>
                <a:tc>
                  <a:txBody>
                    <a:bodyPr/>
                    <a:lstStyle/>
                    <a:p>
                      <a:r>
                        <a:rPr lang="en-US" dirty="0" smtClean="0"/>
                        <a:t>Budget balance</a:t>
                      </a:r>
                      <a:endParaRPr lang="en-US" dirty="0"/>
                    </a:p>
                  </a:txBody>
                  <a:tcPr/>
                </a:tc>
                <a:tc>
                  <a:txBody>
                    <a:bodyPr/>
                    <a:lstStyle/>
                    <a:p>
                      <a:r>
                        <a:rPr lang="en-US" dirty="0" smtClean="0"/>
                        <a:t>Transition cost</a:t>
                      </a:r>
                      <a:endParaRPr lang="en-US" dirty="0"/>
                    </a:p>
                  </a:txBody>
                  <a:tcPr/>
                </a:tc>
                <a:tc>
                  <a:txBody>
                    <a:bodyPr/>
                    <a:lstStyle/>
                    <a:p>
                      <a:r>
                        <a:rPr lang="en-US" dirty="0" smtClean="0"/>
                        <a:t>Balance if no reform</a:t>
                      </a:r>
                      <a:endParaRPr lang="en-US" dirty="0"/>
                    </a:p>
                  </a:txBody>
                  <a:tcPr/>
                </a:tc>
                <a:tc>
                  <a:txBody>
                    <a:bodyPr/>
                    <a:lstStyle/>
                    <a:p>
                      <a:r>
                        <a:rPr lang="en-US" dirty="0" smtClean="0"/>
                        <a:t>Lost revenues 2007-60</a:t>
                      </a:r>
                      <a:endParaRPr lang="en-US" dirty="0"/>
                    </a:p>
                  </a:txBody>
                  <a:tcPr/>
                </a:tc>
              </a:tr>
              <a:tr h="458623">
                <a:tc>
                  <a:txBody>
                    <a:bodyPr/>
                    <a:lstStyle/>
                    <a:p>
                      <a:r>
                        <a:rPr lang="en-US" dirty="0" smtClean="0">
                          <a:solidFill>
                            <a:schemeClr val="accent1"/>
                          </a:solidFill>
                        </a:rPr>
                        <a:t>Bulgaria</a:t>
                      </a:r>
                      <a:endParaRPr lang="en-US" dirty="0">
                        <a:solidFill>
                          <a:schemeClr val="accent1"/>
                        </a:solidFill>
                      </a:endParaRPr>
                    </a:p>
                  </a:txBody>
                  <a:tcPr/>
                </a:tc>
                <a:tc>
                  <a:txBody>
                    <a:bodyPr/>
                    <a:lstStyle/>
                    <a:p>
                      <a:r>
                        <a:rPr lang="en-US" dirty="0" smtClean="0"/>
                        <a:t>0.1</a:t>
                      </a:r>
                      <a:endParaRPr lang="en-US" dirty="0"/>
                    </a:p>
                  </a:txBody>
                  <a:tcPr/>
                </a:tc>
                <a:tc>
                  <a:txBody>
                    <a:bodyPr/>
                    <a:lstStyle/>
                    <a:p>
                      <a:r>
                        <a:rPr lang="en-US" dirty="0" smtClean="0"/>
                        <a:t>-0.7</a:t>
                      </a:r>
                      <a:endParaRPr lang="en-US" dirty="0"/>
                    </a:p>
                  </a:txBody>
                  <a:tcPr/>
                </a:tc>
                <a:tc>
                  <a:txBody>
                    <a:bodyPr/>
                    <a:lstStyle/>
                    <a:p>
                      <a:r>
                        <a:rPr lang="en-US" dirty="0" smtClean="0"/>
                        <a:t>0.8</a:t>
                      </a:r>
                      <a:endParaRPr lang="en-US" dirty="0"/>
                    </a:p>
                  </a:txBody>
                  <a:tcPr/>
                </a:tc>
                <a:tc>
                  <a:txBody>
                    <a:bodyPr/>
                    <a:lstStyle/>
                    <a:p>
                      <a:r>
                        <a:rPr lang="en-US" dirty="0" smtClean="0"/>
                        <a:t>45</a:t>
                      </a:r>
                      <a:endParaRPr lang="en-US" dirty="0"/>
                    </a:p>
                  </a:txBody>
                  <a:tcPr/>
                </a:tc>
              </a:tr>
              <a:tr h="458623">
                <a:tc>
                  <a:txBody>
                    <a:bodyPr/>
                    <a:lstStyle/>
                    <a:p>
                      <a:r>
                        <a:rPr lang="en-US" dirty="0" smtClean="0">
                          <a:solidFill>
                            <a:schemeClr val="accent1"/>
                          </a:solidFill>
                        </a:rPr>
                        <a:t>Estonia</a:t>
                      </a:r>
                      <a:endParaRPr lang="en-US" dirty="0">
                        <a:solidFill>
                          <a:schemeClr val="accent1"/>
                        </a:solidFill>
                      </a:endParaRPr>
                    </a:p>
                  </a:txBody>
                  <a:tcPr/>
                </a:tc>
                <a:tc>
                  <a:txBody>
                    <a:bodyPr/>
                    <a:lstStyle/>
                    <a:p>
                      <a:r>
                        <a:rPr lang="en-US" dirty="0" smtClean="0"/>
                        <a:t>2.6</a:t>
                      </a:r>
                      <a:endParaRPr lang="en-US" dirty="0"/>
                    </a:p>
                  </a:txBody>
                  <a:tcPr/>
                </a:tc>
                <a:tc>
                  <a:txBody>
                    <a:bodyPr/>
                    <a:lstStyle/>
                    <a:p>
                      <a:r>
                        <a:rPr lang="en-US" dirty="0" smtClean="0">
                          <a:solidFill>
                            <a:schemeClr val="accent1"/>
                          </a:solidFill>
                        </a:rPr>
                        <a:t>-1.3</a:t>
                      </a:r>
                      <a:endParaRPr lang="en-US" dirty="0">
                        <a:solidFill>
                          <a:schemeClr val="accent1"/>
                        </a:solidFill>
                      </a:endParaRPr>
                    </a:p>
                  </a:txBody>
                  <a:tcPr/>
                </a:tc>
                <a:tc>
                  <a:txBody>
                    <a:bodyPr/>
                    <a:lstStyle/>
                    <a:p>
                      <a:r>
                        <a:rPr lang="en-US" dirty="0" smtClean="0"/>
                        <a:t>3.9</a:t>
                      </a:r>
                      <a:endParaRPr lang="en-US" dirty="0"/>
                    </a:p>
                  </a:txBody>
                  <a:tcPr/>
                </a:tc>
                <a:tc>
                  <a:txBody>
                    <a:bodyPr/>
                    <a:lstStyle/>
                    <a:p>
                      <a:r>
                        <a:rPr lang="en-US" dirty="0" smtClean="0"/>
                        <a:t>64</a:t>
                      </a:r>
                      <a:endParaRPr lang="en-US" dirty="0"/>
                    </a:p>
                  </a:txBody>
                  <a:tcPr/>
                </a:tc>
              </a:tr>
              <a:tr h="458623">
                <a:tc>
                  <a:txBody>
                    <a:bodyPr/>
                    <a:lstStyle/>
                    <a:p>
                      <a:r>
                        <a:rPr lang="en-US" dirty="0" smtClean="0">
                          <a:solidFill>
                            <a:schemeClr val="accent1"/>
                          </a:solidFill>
                        </a:rPr>
                        <a:t>Latvia</a:t>
                      </a:r>
                      <a:endParaRPr lang="en-US" dirty="0">
                        <a:solidFill>
                          <a:schemeClr val="accent1"/>
                        </a:solidFill>
                      </a:endParaRPr>
                    </a:p>
                  </a:txBody>
                  <a:tcPr/>
                </a:tc>
                <a:tc>
                  <a:txBody>
                    <a:bodyPr/>
                    <a:lstStyle/>
                    <a:p>
                      <a:r>
                        <a:rPr lang="en-US" dirty="0" smtClean="0"/>
                        <a:t>-0.3</a:t>
                      </a:r>
                      <a:endParaRPr lang="en-US" dirty="0"/>
                    </a:p>
                  </a:txBody>
                  <a:tcPr/>
                </a:tc>
                <a:tc>
                  <a:txBody>
                    <a:bodyPr/>
                    <a:lstStyle/>
                    <a:p>
                      <a:r>
                        <a:rPr lang="en-US" dirty="0" smtClean="0"/>
                        <a:t>-0.8</a:t>
                      </a:r>
                      <a:endParaRPr lang="en-US" dirty="0"/>
                    </a:p>
                  </a:txBody>
                  <a:tcPr/>
                </a:tc>
                <a:tc>
                  <a:txBody>
                    <a:bodyPr/>
                    <a:lstStyle/>
                    <a:p>
                      <a:r>
                        <a:rPr lang="en-US" dirty="0" smtClean="0"/>
                        <a:t>0.5</a:t>
                      </a:r>
                      <a:endParaRPr lang="en-US" dirty="0"/>
                    </a:p>
                  </a:txBody>
                  <a:tcPr/>
                </a:tc>
                <a:tc>
                  <a:txBody>
                    <a:bodyPr/>
                    <a:lstStyle/>
                    <a:p>
                      <a:r>
                        <a:rPr lang="en-US" dirty="0" smtClean="0"/>
                        <a:t>99</a:t>
                      </a:r>
                      <a:endParaRPr lang="en-US" dirty="0"/>
                    </a:p>
                  </a:txBody>
                  <a:tcPr/>
                </a:tc>
              </a:tr>
              <a:tr h="458623">
                <a:tc>
                  <a:txBody>
                    <a:bodyPr/>
                    <a:lstStyle/>
                    <a:p>
                      <a:r>
                        <a:rPr lang="en-US" dirty="0" smtClean="0">
                          <a:solidFill>
                            <a:schemeClr val="accent1"/>
                          </a:solidFill>
                        </a:rPr>
                        <a:t>Lithuania</a:t>
                      </a:r>
                      <a:endParaRPr lang="en-US" dirty="0">
                        <a:solidFill>
                          <a:schemeClr val="accent1"/>
                        </a:solidFill>
                      </a:endParaRPr>
                    </a:p>
                  </a:txBody>
                  <a:tcPr/>
                </a:tc>
                <a:tc>
                  <a:txBody>
                    <a:bodyPr/>
                    <a:lstStyle/>
                    <a:p>
                      <a:r>
                        <a:rPr lang="en-US" dirty="0" smtClean="0"/>
                        <a:t>-1.0</a:t>
                      </a:r>
                      <a:endParaRPr lang="en-US" dirty="0"/>
                    </a:p>
                  </a:txBody>
                  <a:tcPr/>
                </a:tc>
                <a:tc>
                  <a:txBody>
                    <a:bodyPr/>
                    <a:lstStyle/>
                    <a:p>
                      <a:r>
                        <a:rPr lang="en-US" dirty="0" smtClean="0"/>
                        <a:t>-0.9</a:t>
                      </a:r>
                      <a:endParaRPr lang="en-US" dirty="0"/>
                    </a:p>
                  </a:txBody>
                  <a:tcPr/>
                </a:tc>
                <a:tc>
                  <a:txBody>
                    <a:bodyPr/>
                    <a:lstStyle/>
                    <a:p>
                      <a:r>
                        <a:rPr lang="en-US" dirty="0" smtClean="0"/>
                        <a:t>-0.1</a:t>
                      </a:r>
                      <a:endParaRPr lang="en-US" dirty="0"/>
                    </a:p>
                  </a:txBody>
                  <a:tcPr/>
                </a:tc>
                <a:tc>
                  <a:txBody>
                    <a:bodyPr/>
                    <a:lstStyle/>
                    <a:p>
                      <a:r>
                        <a:rPr lang="en-US" dirty="0" smtClean="0"/>
                        <a:t>43</a:t>
                      </a:r>
                      <a:endParaRPr lang="en-US" dirty="0"/>
                    </a:p>
                  </a:txBody>
                  <a:tcPr/>
                </a:tc>
              </a:tr>
              <a:tr h="458623">
                <a:tc>
                  <a:txBody>
                    <a:bodyPr/>
                    <a:lstStyle/>
                    <a:p>
                      <a:r>
                        <a:rPr lang="en-US" dirty="0" smtClean="0">
                          <a:solidFill>
                            <a:schemeClr val="accent1"/>
                          </a:solidFill>
                        </a:rPr>
                        <a:t>Hungary</a:t>
                      </a:r>
                      <a:endParaRPr lang="en-US" dirty="0">
                        <a:solidFill>
                          <a:schemeClr val="accent1"/>
                        </a:solidFill>
                      </a:endParaRPr>
                    </a:p>
                  </a:txBody>
                  <a:tcPr/>
                </a:tc>
                <a:tc>
                  <a:txBody>
                    <a:bodyPr/>
                    <a:lstStyle/>
                    <a:p>
                      <a:r>
                        <a:rPr lang="en-US" dirty="0" smtClean="0"/>
                        <a:t>-5.0</a:t>
                      </a:r>
                      <a:endParaRPr lang="en-US" dirty="0"/>
                    </a:p>
                  </a:txBody>
                  <a:tcPr/>
                </a:tc>
                <a:tc>
                  <a:txBody>
                    <a:bodyPr/>
                    <a:lstStyle/>
                    <a:p>
                      <a:r>
                        <a:rPr lang="en-US" dirty="0" smtClean="0">
                          <a:solidFill>
                            <a:srgbClr val="D16349"/>
                          </a:solidFill>
                        </a:rPr>
                        <a:t>-1.2</a:t>
                      </a:r>
                      <a:endParaRPr lang="en-US" dirty="0">
                        <a:solidFill>
                          <a:srgbClr val="D16349"/>
                        </a:solidFill>
                      </a:endParaRPr>
                    </a:p>
                  </a:txBody>
                  <a:tcPr/>
                </a:tc>
                <a:tc>
                  <a:txBody>
                    <a:bodyPr/>
                    <a:lstStyle/>
                    <a:p>
                      <a:r>
                        <a:rPr lang="en-US" dirty="0" smtClean="0"/>
                        <a:t>-3.8</a:t>
                      </a:r>
                      <a:endParaRPr lang="en-US" dirty="0"/>
                    </a:p>
                  </a:txBody>
                  <a:tcPr/>
                </a:tc>
                <a:tc>
                  <a:txBody>
                    <a:bodyPr/>
                    <a:lstStyle/>
                    <a:p>
                      <a:r>
                        <a:rPr lang="en-US" dirty="0" smtClean="0"/>
                        <a:t>93</a:t>
                      </a:r>
                      <a:endParaRPr lang="en-US" dirty="0"/>
                    </a:p>
                  </a:txBody>
                  <a:tcPr/>
                </a:tc>
              </a:tr>
              <a:tr h="458623">
                <a:tc>
                  <a:txBody>
                    <a:bodyPr/>
                    <a:lstStyle/>
                    <a:p>
                      <a:r>
                        <a:rPr lang="en-US" dirty="0" smtClean="0">
                          <a:solidFill>
                            <a:schemeClr val="accent1"/>
                          </a:solidFill>
                        </a:rPr>
                        <a:t>Poland</a:t>
                      </a:r>
                      <a:endParaRPr lang="en-US" dirty="0">
                        <a:solidFill>
                          <a:schemeClr val="accent1"/>
                        </a:solidFill>
                      </a:endParaRPr>
                    </a:p>
                  </a:txBody>
                  <a:tcPr/>
                </a:tc>
                <a:tc>
                  <a:txBody>
                    <a:bodyPr/>
                    <a:lstStyle/>
                    <a:p>
                      <a:r>
                        <a:rPr lang="en-US" dirty="0" smtClean="0"/>
                        <a:t>-1.9</a:t>
                      </a:r>
                      <a:endParaRPr lang="en-US" dirty="0"/>
                    </a:p>
                  </a:txBody>
                  <a:tcPr/>
                </a:tc>
                <a:tc>
                  <a:txBody>
                    <a:bodyPr/>
                    <a:lstStyle/>
                    <a:p>
                      <a:r>
                        <a:rPr lang="en-US" dirty="0" smtClean="0">
                          <a:solidFill>
                            <a:srgbClr val="D16349"/>
                          </a:solidFill>
                        </a:rPr>
                        <a:t>-1.3</a:t>
                      </a:r>
                      <a:endParaRPr lang="en-US" dirty="0">
                        <a:solidFill>
                          <a:srgbClr val="D16349"/>
                        </a:solidFill>
                      </a:endParaRPr>
                    </a:p>
                  </a:txBody>
                  <a:tcPr/>
                </a:tc>
                <a:tc>
                  <a:txBody>
                    <a:bodyPr/>
                    <a:lstStyle/>
                    <a:p>
                      <a:r>
                        <a:rPr lang="en-US" dirty="0" smtClean="0"/>
                        <a:t>-0.6</a:t>
                      </a:r>
                      <a:endParaRPr lang="en-US" dirty="0"/>
                    </a:p>
                  </a:txBody>
                  <a:tcPr/>
                </a:tc>
                <a:tc>
                  <a:txBody>
                    <a:bodyPr/>
                    <a:lstStyle/>
                    <a:p>
                      <a:r>
                        <a:rPr lang="en-US" dirty="0" smtClean="0"/>
                        <a:t>167</a:t>
                      </a:r>
                      <a:endParaRPr lang="en-US" dirty="0"/>
                    </a:p>
                  </a:txBody>
                  <a:tcPr/>
                </a:tc>
              </a:tr>
              <a:tr h="458623">
                <a:tc>
                  <a:txBody>
                    <a:bodyPr/>
                    <a:lstStyle/>
                    <a:p>
                      <a:r>
                        <a:rPr lang="en-US" dirty="0" smtClean="0">
                          <a:solidFill>
                            <a:schemeClr val="accent1"/>
                          </a:solidFill>
                        </a:rPr>
                        <a:t>Romania</a:t>
                      </a:r>
                      <a:endParaRPr lang="en-US" dirty="0">
                        <a:solidFill>
                          <a:schemeClr val="accent1"/>
                        </a:solidFill>
                      </a:endParaRPr>
                    </a:p>
                  </a:txBody>
                  <a:tcPr/>
                </a:tc>
                <a:tc>
                  <a:txBody>
                    <a:bodyPr/>
                    <a:lstStyle/>
                    <a:p>
                      <a:r>
                        <a:rPr lang="en-US" dirty="0" smtClean="0"/>
                        <a:t>-5.4</a:t>
                      </a:r>
                      <a:endParaRPr lang="en-US" dirty="0"/>
                    </a:p>
                  </a:txBody>
                  <a:tcPr/>
                </a:tc>
                <a:tc>
                  <a:txBody>
                    <a:bodyPr/>
                    <a:lstStyle/>
                    <a:p>
                      <a:r>
                        <a:rPr lang="en-US" dirty="0" smtClean="0"/>
                        <a:t>-0.3</a:t>
                      </a:r>
                      <a:endParaRPr lang="en-US" dirty="0"/>
                    </a:p>
                  </a:txBody>
                  <a:tcPr/>
                </a:tc>
                <a:tc>
                  <a:txBody>
                    <a:bodyPr/>
                    <a:lstStyle/>
                    <a:p>
                      <a:r>
                        <a:rPr lang="en-US" dirty="0" smtClean="0"/>
                        <a:t>-5.1</a:t>
                      </a:r>
                      <a:endParaRPr lang="en-US" dirty="0"/>
                    </a:p>
                  </a:txBody>
                  <a:tcPr/>
                </a:tc>
                <a:tc>
                  <a:txBody>
                    <a:bodyPr/>
                    <a:lstStyle/>
                    <a:p>
                      <a:r>
                        <a:rPr lang="en-US" dirty="0" smtClean="0"/>
                        <a:t>67</a:t>
                      </a:r>
                      <a:endParaRPr lang="en-US" dirty="0"/>
                    </a:p>
                  </a:txBody>
                  <a:tcPr/>
                </a:tc>
              </a:tr>
              <a:tr h="458623">
                <a:tc>
                  <a:txBody>
                    <a:bodyPr/>
                    <a:lstStyle/>
                    <a:p>
                      <a:r>
                        <a:rPr lang="en-US" dirty="0" smtClean="0">
                          <a:solidFill>
                            <a:schemeClr val="accent1"/>
                          </a:solidFill>
                        </a:rPr>
                        <a:t>Slovakia</a:t>
                      </a:r>
                      <a:endParaRPr lang="en-US" dirty="0">
                        <a:solidFill>
                          <a:schemeClr val="accent1"/>
                        </a:solidFill>
                      </a:endParaRPr>
                    </a:p>
                  </a:txBody>
                  <a:tcPr/>
                </a:tc>
                <a:tc>
                  <a:txBody>
                    <a:bodyPr/>
                    <a:lstStyle/>
                    <a:p>
                      <a:r>
                        <a:rPr lang="en-US" dirty="0" smtClean="0"/>
                        <a:t>-1.9</a:t>
                      </a:r>
                      <a:endParaRPr lang="en-US" dirty="0"/>
                    </a:p>
                  </a:txBody>
                  <a:tcPr/>
                </a:tc>
                <a:tc>
                  <a:txBody>
                    <a:bodyPr/>
                    <a:lstStyle/>
                    <a:p>
                      <a:r>
                        <a:rPr lang="en-US" dirty="0" smtClean="0">
                          <a:solidFill>
                            <a:srgbClr val="D16349"/>
                          </a:solidFill>
                        </a:rPr>
                        <a:t>-1.0</a:t>
                      </a:r>
                      <a:endParaRPr lang="en-US" dirty="0">
                        <a:solidFill>
                          <a:srgbClr val="D16349"/>
                        </a:solidFill>
                      </a:endParaRPr>
                    </a:p>
                  </a:txBody>
                  <a:tcPr/>
                </a:tc>
                <a:tc>
                  <a:txBody>
                    <a:bodyPr/>
                    <a:lstStyle/>
                    <a:p>
                      <a:r>
                        <a:rPr lang="en-US" dirty="0" smtClean="0"/>
                        <a:t>-0.9</a:t>
                      </a:r>
                      <a:endParaRPr lang="en-US" dirty="0"/>
                    </a:p>
                  </a:txBody>
                  <a:tcPr/>
                </a:tc>
                <a:tc>
                  <a:txBody>
                    <a:bodyPr/>
                    <a:lstStyle/>
                    <a:p>
                      <a:r>
                        <a:rPr lang="en-US" dirty="0" smtClean="0"/>
                        <a:t>106</a:t>
                      </a:r>
                      <a:endParaRPr lang="en-US" dirty="0"/>
                    </a:p>
                  </a:txBody>
                  <a:tcPr/>
                </a:tc>
              </a:tr>
            </a:tbl>
          </a:graphicData>
        </a:graphic>
      </p:graphicFrame>
    </p:spTree>
    <p:extLst>
      <p:ext uri="{BB962C8B-B14F-4D97-AF65-F5344CB8AC3E}">
        <p14:creationId xmlns:p14="http://schemas.microsoft.com/office/powerpoint/2010/main" val="348219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a:solidFill>
                  <a:schemeClr val="accent1"/>
                </a:solidFill>
              </a:rPr>
              <a:t>Part </a:t>
            </a:r>
            <a:r>
              <a:rPr lang="en-US" dirty="0" smtClean="0">
                <a:solidFill>
                  <a:schemeClr val="accent1"/>
                </a:solidFill>
              </a:rPr>
              <a:t>III </a:t>
            </a:r>
            <a:r>
              <a:rPr lang="en-US" dirty="0">
                <a:solidFill>
                  <a:schemeClr val="accent1"/>
                </a:solidFill>
              </a:rPr>
              <a:t>- The financial </a:t>
            </a:r>
            <a:r>
              <a:rPr lang="en-US" dirty="0" smtClean="0">
                <a:solidFill>
                  <a:schemeClr val="accent1"/>
                </a:solidFill>
              </a:rPr>
              <a:t>crisis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12</a:t>
            </a:fld>
            <a:endParaRPr kumimoji="0" lang="en-US" dirty="0"/>
          </a:p>
        </p:txBody>
      </p:sp>
      <p:sp>
        <p:nvSpPr>
          <p:cNvPr id="4" name="Content Placeholder 3"/>
          <p:cNvSpPr>
            <a:spLocks noGrp="1"/>
          </p:cNvSpPr>
          <p:nvPr>
            <p:ph sz="quarter" idx="1"/>
          </p:nvPr>
        </p:nvSpPr>
        <p:spPr>
          <a:xfrm>
            <a:off x="170527" y="1467697"/>
            <a:ext cx="8807415" cy="4631351"/>
          </a:xfrm>
        </p:spPr>
        <p:txBody>
          <a:bodyPr/>
          <a:lstStyle/>
          <a:p>
            <a:r>
              <a:rPr lang="en-US" dirty="0" smtClean="0"/>
              <a:t>Shrinking demand</a:t>
            </a:r>
          </a:p>
          <a:p>
            <a:pPr lvl="1"/>
            <a:r>
              <a:rPr lang="en-US" dirty="0" smtClean="0"/>
              <a:t>Most of CEE are small and open economies (&lt;1M – 10M people).</a:t>
            </a:r>
          </a:p>
          <a:p>
            <a:pPr lvl="1"/>
            <a:r>
              <a:rPr lang="en-US" dirty="0" smtClean="0"/>
              <a:t>Banks became illiquid in late 2008.</a:t>
            </a:r>
          </a:p>
          <a:p>
            <a:pPr lvl="1"/>
            <a:r>
              <a:rPr lang="en-US" dirty="0" smtClean="0"/>
              <a:t>Fall </a:t>
            </a:r>
            <a:r>
              <a:rPr lang="en-US" dirty="0"/>
              <a:t>in international orders triggered an economic </a:t>
            </a:r>
            <a:r>
              <a:rPr lang="en-US" dirty="0" smtClean="0"/>
              <a:t>collapse.</a:t>
            </a:r>
          </a:p>
          <a:p>
            <a:r>
              <a:rPr lang="en-US" dirty="0" smtClean="0"/>
              <a:t>Asset bubbles</a:t>
            </a:r>
          </a:p>
          <a:p>
            <a:pPr lvl="1"/>
            <a:r>
              <a:rPr lang="en-US" dirty="0" smtClean="0"/>
              <a:t>Hungary and Baltic states had excessive exposure to foreign-denominated mortgages.</a:t>
            </a:r>
          </a:p>
        </p:txBody>
      </p:sp>
      <p:graphicFrame>
        <p:nvGraphicFramePr>
          <p:cNvPr id="5" name="Table 4"/>
          <p:cNvGraphicFramePr>
            <a:graphicFrameLocks noGrp="1"/>
          </p:cNvGraphicFramePr>
          <p:nvPr>
            <p:extLst>
              <p:ext uri="{D42A27DB-BD31-4B8C-83A1-F6EECF244321}">
                <p14:modId xmlns:p14="http://schemas.microsoft.com/office/powerpoint/2010/main" val="1765258264"/>
              </p:ext>
            </p:extLst>
          </p:nvPr>
        </p:nvGraphicFramePr>
        <p:xfrm>
          <a:off x="170528" y="4609923"/>
          <a:ext cx="8807415" cy="1489125"/>
        </p:xfrm>
        <a:graphic>
          <a:graphicData uri="http://schemas.openxmlformats.org/drawingml/2006/table">
            <a:tbl>
              <a:tblPr firstRow="1" bandRow="1">
                <a:tableStyleId>{F5AB1C69-6EDB-4FF4-983F-18BD219EF322}</a:tableStyleId>
              </a:tblPr>
              <a:tblGrid>
                <a:gridCol w="1215171"/>
                <a:gridCol w="690204"/>
                <a:gridCol w="690204"/>
                <a:gridCol w="690204"/>
                <a:gridCol w="690204"/>
                <a:gridCol w="690204"/>
                <a:gridCol w="690204"/>
                <a:gridCol w="690204"/>
                <a:gridCol w="690204"/>
                <a:gridCol w="690204"/>
                <a:gridCol w="690204"/>
                <a:gridCol w="690204"/>
              </a:tblGrid>
              <a:tr h="496375">
                <a:tc>
                  <a:txBody>
                    <a:bodyPr/>
                    <a:lstStyle/>
                    <a:p>
                      <a:r>
                        <a:rPr lang="en-US" dirty="0" smtClean="0"/>
                        <a:t>Country</a:t>
                      </a:r>
                      <a:endParaRPr lang="en-US" dirty="0"/>
                    </a:p>
                  </a:txBody>
                  <a:tcPr/>
                </a:tc>
                <a:tc>
                  <a:txBody>
                    <a:bodyPr/>
                    <a:lstStyle/>
                    <a:p>
                      <a:r>
                        <a:rPr lang="en-US" dirty="0" smtClean="0"/>
                        <a:t>BG</a:t>
                      </a:r>
                      <a:endParaRPr lang="en-US" dirty="0"/>
                    </a:p>
                  </a:txBody>
                  <a:tcPr/>
                </a:tc>
                <a:tc>
                  <a:txBody>
                    <a:bodyPr/>
                    <a:lstStyle/>
                    <a:p>
                      <a:r>
                        <a:rPr lang="en-US" dirty="0" smtClean="0"/>
                        <a:t>HR</a:t>
                      </a:r>
                      <a:endParaRPr lang="en-US" dirty="0"/>
                    </a:p>
                  </a:txBody>
                  <a:tcPr/>
                </a:tc>
                <a:tc>
                  <a:txBody>
                    <a:bodyPr/>
                    <a:lstStyle/>
                    <a:p>
                      <a:r>
                        <a:rPr lang="en-US" dirty="0" smtClean="0"/>
                        <a:t>CZ</a:t>
                      </a:r>
                      <a:endParaRPr lang="en-US" dirty="0"/>
                    </a:p>
                  </a:txBody>
                  <a:tcPr/>
                </a:tc>
                <a:tc>
                  <a:txBody>
                    <a:bodyPr/>
                    <a:lstStyle/>
                    <a:p>
                      <a:r>
                        <a:rPr lang="en-US" dirty="0" smtClean="0"/>
                        <a:t>EE</a:t>
                      </a:r>
                      <a:endParaRPr lang="en-US" dirty="0"/>
                    </a:p>
                  </a:txBody>
                  <a:tcPr/>
                </a:tc>
                <a:tc>
                  <a:txBody>
                    <a:bodyPr/>
                    <a:lstStyle/>
                    <a:p>
                      <a:r>
                        <a:rPr lang="en-US" dirty="0" smtClean="0"/>
                        <a:t>HU</a:t>
                      </a:r>
                      <a:endParaRPr lang="en-US" dirty="0"/>
                    </a:p>
                  </a:txBody>
                  <a:tcPr/>
                </a:tc>
                <a:tc>
                  <a:txBody>
                    <a:bodyPr/>
                    <a:lstStyle/>
                    <a:p>
                      <a:r>
                        <a:rPr lang="en-US" dirty="0" smtClean="0"/>
                        <a:t>LT</a:t>
                      </a:r>
                      <a:endParaRPr lang="en-US" dirty="0"/>
                    </a:p>
                  </a:txBody>
                  <a:tcPr/>
                </a:tc>
                <a:tc>
                  <a:txBody>
                    <a:bodyPr/>
                    <a:lstStyle/>
                    <a:p>
                      <a:r>
                        <a:rPr lang="en-US" dirty="0" smtClean="0"/>
                        <a:t>LV</a:t>
                      </a:r>
                      <a:endParaRPr lang="en-US" dirty="0"/>
                    </a:p>
                  </a:txBody>
                  <a:tcPr/>
                </a:tc>
                <a:tc>
                  <a:txBody>
                    <a:bodyPr/>
                    <a:lstStyle/>
                    <a:p>
                      <a:r>
                        <a:rPr lang="en-US" dirty="0" smtClean="0"/>
                        <a:t>PL</a:t>
                      </a:r>
                      <a:endParaRPr lang="en-US" dirty="0"/>
                    </a:p>
                  </a:txBody>
                  <a:tcPr/>
                </a:tc>
                <a:tc>
                  <a:txBody>
                    <a:bodyPr/>
                    <a:lstStyle/>
                    <a:p>
                      <a:r>
                        <a:rPr lang="en-US" dirty="0" smtClean="0"/>
                        <a:t>RO</a:t>
                      </a:r>
                      <a:endParaRPr lang="en-US" dirty="0"/>
                    </a:p>
                  </a:txBody>
                  <a:tcPr/>
                </a:tc>
                <a:tc>
                  <a:txBody>
                    <a:bodyPr/>
                    <a:lstStyle/>
                    <a:p>
                      <a:r>
                        <a:rPr lang="en-US" dirty="0" smtClean="0"/>
                        <a:t>SK</a:t>
                      </a:r>
                      <a:endParaRPr lang="en-US" dirty="0"/>
                    </a:p>
                  </a:txBody>
                  <a:tcPr/>
                </a:tc>
                <a:tc>
                  <a:txBody>
                    <a:bodyPr/>
                    <a:lstStyle/>
                    <a:p>
                      <a:r>
                        <a:rPr lang="en-US" dirty="0" smtClean="0"/>
                        <a:t>SI</a:t>
                      </a:r>
                      <a:endParaRPr lang="en-US" dirty="0"/>
                    </a:p>
                  </a:txBody>
                  <a:tcPr/>
                </a:tc>
              </a:tr>
              <a:tr h="496375">
                <a:tc>
                  <a:txBody>
                    <a:bodyPr/>
                    <a:lstStyle/>
                    <a:p>
                      <a:r>
                        <a:rPr lang="en-US" dirty="0" smtClean="0"/>
                        <a:t>2008</a:t>
                      </a:r>
                      <a:endParaRPr lang="en-US" dirty="0"/>
                    </a:p>
                  </a:txBody>
                  <a:tcPr/>
                </a:tc>
                <a:tc>
                  <a:txBody>
                    <a:bodyPr/>
                    <a:lstStyle/>
                    <a:p>
                      <a:r>
                        <a:rPr lang="en-US" dirty="0" smtClean="0"/>
                        <a:t>6.2</a:t>
                      </a:r>
                      <a:endParaRPr lang="en-US" dirty="0"/>
                    </a:p>
                  </a:txBody>
                  <a:tcPr/>
                </a:tc>
                <a:tc>
                  <a:txBody>
                    <a:bodyPr/>
                    <a:lstStyle/>
                    <a:p>
                      <a:r>
                        <a:rPr lang="en-US" dirty="0" smtClean="0"/>
                        <a:t>2.2</a:t>
                      </a:r>
                      <a:endParaRPr lang="en-US" dirty="0"/>
                    </a:p>
                  </a:txBody>
                  <a:tcPr/>
                </a:tc>
                <a:tc>
                  <a:txBody>
                    <a:bodyPr/>
                    <a:lstStyle/>
                    <a:p>
                      <a:r>
                        <a:rPr lang="en-US" dirty="0" smtClean="0"/>
                        <a:t>3.1</a:t>
                      </a:r>
                      <a:endParaRPr lang="en-US" dirty="0"/>
                    </a:p>
                  </a:txBody>
                  <a:tcPr/>
                </a:tc>
                <a:tc>
                  <a:txBody>
                    <a:bodyPr/>
                    <a:lstStyle/>
                    <a:p>
                      <a:r>
                        <a:rPr lang="en-US" dirty="0" smtClean="0"/>
                        <a:t>7.5</a:t>
                      </a:r>
                      <a:endParaRPr lang="en-US" dirty="0"/>
                    </a:p>
                  </a:txBody>
                  <a:tcPr/>
                </a:tc>
                <a:tc>
                  <a:txBody>
                    <a:bodyPr/>
                    <a:lstStyle/>
                    <a:p>
                      <a:r>
                        <a:rPr lang="en-US" dirty="0" smtClean="0"/>
                        <a:t>0.9</a:t>
                      </a:r>
                      <a:endParaRPr lang="en-US" dirty="0"/>
                    </a:p>
                  </a:txBody>
                  <a:tcPr/>
                </a:tc>
                <a:tc>
                  <a:txBody>
                    <a:bodyPr/>
                    <a:lstStyle/>
                    <a:p>
                      <a:r>
                        <a:rPr lang="en-US" dirty="0" smtClean="0"/>
                        <a:t>2.9</a:t>
                      </a:r>
                      <a:endParaRPr lang="en-US" dirty="0"/>
                    </a:p>
                  </a:txBody>
                  <a:tcPr/>
                </a:tc>
                <a:tc>
                  <a:txBody>
                    <a:bodyPr/>
                    <a:lstStyle/>
                    <a:p>
                      <a:r>
                        <a:rPr lang="en-US" dirty="0" smtClean="0"/>
                        <a:t>-3.3</a:t>
                      </a:r>
                      <a:endParaRPr lang="en-US" dirty="0"/>
                    </a:p>
                  </a:txBody>
                  <a:tcPr/>
                </a:tc>
                <a:tc>
                  <a:txBody>
                    <a:bodyPr/>
                    <a:lstStyle/>
                    <a:p>
                      <a:r>
                        <a:rPr lang="en-US" dirty="0" smtClean="0"/>
                        <a:t>5.1</a:t>
                      </a:r>
                      <a:endParaRPr lang="en-US" dirty="0"/>
                    </a:p>
                  </a:txBody>
                  <a:tcPr/>
                </a:tc>
                <a:tc>
                  <a:txBody>
                    <a:bodyPr/>
                    <a:lstStyle/>
                    <a:p>
                      <a:r>
                        <a:rPr lang="en-US" dirty="0" smtClean="0"/>
                        <a:t>7.3</a:t>
                      </a:r>
                      <a:endParaRPr lang="en-US" dirty="0"/>
                    </a:p>
                  </a:txBody>
                  <a:tcPr/>
                </a:tc>
                <a:tc>
                  <a:txBody>
                    <a:bodyPr/>
                    <a:lstStyle/>
                    <a:p>
                      <a:r>
                        <a:rPr lang="en-US" dirty="0" smtClean="0"/>
                        <a:t>5.9</a:t>
                      </a:r>
                      <a:endParaRPr lang="en-US" dirty="0"/>
                    </a:p>
                  </a:txBody>
                  <a:tcPr/>
                </a:tc>
                <a:tc>
                  <a:txBody>
                    <a:bodyPr/>
                    <a:lstStyle/>
                    <a:p>
                      <a:r>
                        <a:rPr lang="en-US" dirty="0" smtClean="0"/>
                        <a:t>3.6</a:t>
                      </a:r>
                      <a:endParaRPr lang="en-US" dirty="0"/>
                    </a:p>
                  </a:txBody>
                  <a:tcPr/>
                </a:tc>
              </a:tr>
              <a:tr h="496375">
                <a:tc>
                  <a:txBody>
                    <a:bodyPr/>
                    <a:lstStyle/>
                    <a:p>
                      <a:r>
                        <a:rPr lang="en-US" dirty="0" smtClean="0"/>
                        <a:t>2009</a:t>
                      </a:r>
                      <a:endParaRPr lang="en-US" dirty="0"/>
                    </a:p>
                  </a:txBody>
                  <a:tcPr/>
                </a:tc>
                <a:tc>
                  <a:txBody>
                    <a:bodyPr/>
                    <a:lstStyle/>
                    <a:p>
                      <a:r>
                        <a:rPr lang="en-US" dirty="0" smtClean="0"/>
                        <a:t>-5.5</a:t>
                      </a:r>
                      <a:endParaRPr lang="en-US" dirty="0"/>
                    </a:p>
                  </a:txBody>
                  <a:tcPr/>
                </a:tc>
                <a:tc>
                  <a:txBody>
                    <a:bodyPr/>
                    <a:lstStyle/>
                    <a:p>
                      <a:r>
                        <a:rPr lang="en-US" dirty="0" smtClean="0"/>
                        <a:t>-6.0</a:t>
                      </a:r>
                      <a:endParaRPr lang="en-US" dirty="0"/>
                    </a:p>
                  </a:txBody>
                  <a:tcPr/>
                </a:tc>
                <a:tc>
                  <a:txBody>
                    <a:bodyPr/>
                    <a:lstStyle/>
                    <a:p>
                      <a:r>
                        <a:rPr lang="en-US" dirty="0" smtClean="0"/>
                        <a:t>-4.7</a:t>
                      </a:r>
                      <a:endParaRPr lang="en-US" dirty="0"/>
                    </a:p>
                  </a:txBody>
                  <a:tcPr/>
                </a:tc>
                <a:tc>
                  <a:txBody>
                    <a:bodyPr/>
                    <a:lstStyle/>
                    <a:p>
                      <a:r>
                        <a:rPr lang="en-US" dirty="0" smtClean="0"/>
                        <a:t>-3.7</a:t>
                      </a:r>
                      <a:endParaRPr lang="en-US" dirty="0"/>
                    </a:p>
                  </a:txBody>
                  <a:tcPr/>
                </a:tc>
                <a:tc>
                  <a:txBody>
                    <a:bodyPr/>
                    <a:lstStyle/>
                    <a:p>
                      <a:r>
                        <a:rPr lang="en-US" dirty="0" smtClean="0"/>
                        <a:t>-6.8</a:t>
                      </a:r>
                      <a:endParaRPr lang="en-US" dirty="0"/>
                    </a:p>
                  </a:txBody>
                  <a:tcPr/>
                </a:tc>
                <a:tc>
                  <a:txBody>
                    <a:bodyPr/>
                    <a:lstStyle/>
                    <a:p>
                      <a:r>
                        <a:rPr lang="en-US" dirty="0" smtClean="0">
                          <a:solidFill>
                            <a:srgbClr val="D16349"/>
                          </a:solidFill>
                        </a:rPr>
                        <a:t>-14.8</a:t>
                      </a:r>
                      <a:endParaRPr lang="en-US" dirty="0">
                        <a:solidFill>
                          <a:srgbClr val="D16349"/>
                        </a:solidFill>
                      </a:endParaRPr>
                    </a:p>
                  </a:txBody>
                  <a:tcPr/>
                </a:tc>
                <a:tc>
                  <a:txBody>
                    <a:bodyPr/>
                    <a:lstStyle/>
                    <a:p>
                      <a:r>
                        <a:rPr lang="en-US" dirty="0" smtClean="0">
                          <a:solidFill>
                            <a:srgbClr val="D16349"/>
                          </a:solidFill>
                        </a:rPr>
                        <a:t>-17.7</a:t>
                      </a:r>
                      <a:endParaRPr lang="en-US" dirty="0">
                        <a:solidFill>
                          <a:srgbClr val="D16349"/>
                        </a:solidFill>
                      </a:endParaRPr>
                    </a:p>
                  </a:txBody>
                  <a:tcPr/>
                </a:tc>
                <a:tc>
                  <a:txBody>
                    <a:bodyPr/>
                    <a:lstStyle/>
                    <a:p>
                      <a:r>
                        <a:rPr lang="en-US" dirty="0" smtClean="0"/>
                        <a:t>1.6</a:t>
                      </a:r>
                      <a:endParaRPr lang="en-US" dirty="0"/>
                    </a:p>
                  </a:txBody>
                  <a:tcPr/>
                </a:tc>
                <a:tc>
                  <a:txBody>
                    <a:bodyPr/>
                    <a:lstStyle/>
                    <a:p>
                      <a:r>
                        <a:rPr lang="en-US" dirty="0" smtClean="0"/>
                        <a:t>-6.6</a:t>
                      </a:r>
                      <a:endParaRPr lang="en-US" dirty="0"/>
                    </a:p>
                  </a:txBody>
                  <a:tcPr/>
                </a:tc>
                <a:tc>
                  <a:txBody>
                    <a:bodyPr/>
                    <a:lstStyle/>
                    <a:p>
                      <a:r>
                        <a:rPr lang="en-US" dirty="0" smtClean="0"/>
                        <a:t>-4.9</a:t>
                      </a:r>
                      <a:endParaRPr lang="en-US" dirty="0"/>
                    </a:p>
                  </a:txBody>
                  <a:tcPr/>
                </a:tc>
                <a:tc>
                  <a:txBody>
                    <a:bodyPr/>
                    <a:lstStyle/>
                    <a:p>
                      <a:r>
                        <a:rPr lang="en-US" dirty="0" smtClean="0"/>
                        <a:t>-8.0</a:t>
                      </a:r>
                      <a:endParaRPr lang="en-US" dirty="0"/>
                    </a:p>
                  </a:txBody>
                  <a:tcPr/>
                </a:tc>
              </a:tr>
            </a:tbl>
          </a:graphicData>
        </a:graphic>
      </p:graphicFrame>
    </p:spTree>
    <p:extLst>
      <p:ext uri="{BB962C8B-B14F-4D97-AF65-F5344CB8AC3E}">
        <p14:creationId xmlns:p14="http://schemas.microsoft.com/office/powerpoint/2010/main" val="93825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Stability and Growth Pact</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13</a:t>
            </a:fld>
            <a:endParaRPr kumimoji="0" lang="en-US" dirty="0"/>
          </a:p>
        </p:txBody>
      </p:sp>
      <p:sp>
        <p:nvSpPr>
          <p:cNvPr id="4" name="Content Placeholder 3"/>
          <p:cNvSpPr>
            <a:spLocks noGrp="1"/>
          </p:cNvSpPr>
          <p:nvPr>
            <p:ph sz="quarter" idx="1"/>
          </p:nvPr>
        </p:nvSpPr>
        <p:spPr>
          <a:xfrm>
            <a:off x="301752" y="1483250"/>
            <a:ext cx="8503920" cy="5042617"/>
          </a:xfrm>
        </p:spPr>
        <p:txBody>
          <a:bodyPr>
            <a:normAutofit/>
          </a:bodyPr>
          <a:lstStyle/>
          <a:p>
            <a:r>
              <a:rPr lang="en-US" dirty="0" smtClean="0"/>
              <a:t>Maastricht criteria for EMU membership:</a:t>
            </a:r>
          </a:p>
          <a:p>
            <a:pPr lvl="1"/>
            <a:r>
              <a:rPr lang="en-US" dirty="0"/>
              <a:t>inflation max 1.5 </a:t>
            </a:r>
            <a:r>
              <a:rPr lang="en-US" dirty="0" err="1"/>
              <a:t>pp</a:t>
            </a:r>
            <a:r>
              <a:rPr lang="en-US" dirty="0"/>
              <a:t> higher than the average of 3 lowest-inflation Member States</a:t>
            </a:r>
          </a:p>
          <a:p>
            <a:pPr lvl="1"/>
            <a:r>
              <a:rPr lang="en-US" dirty="0" smtClean="0"/>
              <a:t>budget deficit &lt;3% of GDP</a:t>
            </a:r>
          </a:p>
          <a:p>
            <a:pPr lvl="1"/>
            <a:r>
              <a:rPr lang="en-US" dirty="0" smtClean="0"/>
              <a:t>government debt &lt;60% of GDP</a:t>
            </a:r>
          </a:p>
          <a:p>
            <a:pPr lvl="1"/>
            <a:r>
              <a:rPr lang="en-US" dirty="0" smtClean="0"/>
              <a:t>long-term interest rate max 2.0 </a:t>
            </a:r>
            <a:r>
              <a:rPr lang="en-US" dirty="0" err="1" smtClean="0"/>
              <a:t>pp</a:t>
            </a:r>
            <a:r>
              <a:rPr lang="en-US" dirty="0" smtClean="0"/>
              <a:t> higher than in 3 lowest-inflation Member States</a:t>
            </a:r>
          </a:p>
          <a:p>
            <a:pPr lvl="1"/>
            <a:r>
              <a:rPr lang="en-US" dirty="0" smtClean="0"/>
              <a:t>ERM II joined for 2 years prior to accession, no devaluation</a:t>
            </a:r>
          </a:p>
          <a:p>
            <a:r>
              <a:rPr lang="en-US" dirty="0" smtClean="0"/>
              <a:t>Stability and Growth Pact (SGP)</a:t>
            </a:r>
          </a:p>
          <a:p>
            <a:pPr lvl="1"/>
            <a:r>
              <a:rPr lang="en-US" dirty="0" smtClean="0"/>
              <a:t>Enhanced monitoring procedures</a:t>
            </a:r>
          </a:p>
          <a:p>
            <a:pPr lvl="1"/>
            <a:r>
              <a:rPr lang="en-US" dirty="0" smtClean="0"/>
              <a:t>Sanctions through Excessive Deficit Procedures (EDPs)</a:t>
            </a:r>
          </a:p>
          <a:p>
            <a:pPr lvl="1"/>
            <a:r>
              <a:rPr lang="en-US" dirty="0" smtClean="0"/>
              <a:t>Renegotiation and increased flexibility in 2005</a:t>
            </a:r>
            <a:endParaRPr lang="en-US" dirty="0"/>
          </a:p>
        </p:txBody>
      </p:sp>
    </p:spTree>
    <p:extLst>
      <p:ext uri="{BB962C8B-B14F-4D97-AF65-F5344CB8AC3E}">
        <p14:creationId xmlns:p14="http://schemas.microsoft.com/office/powerpoint/2010/main" val="2315376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SGP and </a:t>
            </a:r>
            <a:r>
              <a:rPr lang="en-US" dirty="0" smtClean="0"/>
              <a:t>Pensions I</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14</a:t>
            </a:fld>
            <a:endParaRPr kumimoji="0" lang="en-US" dirty="0"/>
          </a:p>
        </p:txBody>
      </p:sp>
      <p:sp>
        <p:nvSpPr>
          <p:cNvPr id="4" name="Content Placeholder 3"/>
          <p:cNvSpPr>
            <a:spLocks noGrp="1"/>
          </p:cNvSpPr>
          <p:nvPr>
            <p:ph sz="quarter" idx="1"/>
          </p:nvPr>
        </p:nvSpPr>
        <p:spPr>
          <a:xfrm>
            <a:off x="301752" y="1608377"/>
            <a:ext cx="8503920" cy="4632766"/>
          </a:xfrm>
        </p:spPr>
        <p:txBody>
          <a:bodyPr>
            <a:normAutofit/>
          </a:bodyPr>
          <a:lstStyle/>
          <a:p>
            <a:r>
              <a:rPr lang="en-US" dirty="0" smtClean="0"/>
              <a:t>SGP should </a:t>
            </a:r>
            <a:r>
              <a:rPr lang="en-US" dirty="0"/>
              <a:t>not encourage </a:t>
            </a:r>
            <a:r>
              <a:rPr lang="en-US" dirty="0" smtClean="0"/>
              <a:t>or discourage </a:t>
            </a:r>
            <a:r>
              <a:rPr lang="en-US" dirty="0"/>
              <a:t>any particular economic structure (pension system</a:t>
            </a:r>
            <a:r>
              <a:rPr lang="en-US" dirty="0" smtClean="0"/>
              <a:t>).</a:t>
            </a:r>
            <a:endParaRPr lang="en-US" dirty="0"/>
          </a:p>
          <a:p>
            <a:r>
              <a:rPr lang="en-US" dirty="0"/>
              <a:t>Reform of </a:t>
            </a:r>
            <a:r>
              <a:rPr lang="en-US" dirty="0" smtClean="0"/>
              <a:t>SGP </a:t>
            </a:r>
            <a:r>
              <a:rPr lang="en-US" dirty="0"/>
              <a:t>(2005</a:t>
            </a:r>
            <a:r>
              <a:rPr lang="en-US" dirty="0" smtClean="0"/>
              <a:t>), special </a:t>
            </a:r>
            <a:r>
              <a:rPr lang="en-US" dirty="0"/>
              <a:t>treatment in </a:t>
            </a:r>
            <a:r>
              <a:rPr lang="en-US" dirty="0" smtClean="0"/>
              <a:t>EDPs:</a:t>
            </a:r>
            <a:endParaRPr lang="en-US" dirty="0"/>
          </a:p>
          <a:p>
            <a:pPr lvl="1">
              <a:lnSpc>
                <a:spcPct val="110000"/>
              </a:lnSpc>
            </a:pPr>
            <a:r>
              <a:rPr lang="en-US" dirty="0" smtClean="0"/>
              <a:t>granting time </a:t>
            </a:r>
            <a:r>
              <a:rPr lang="en-US" dirty="0"/>
              <a:t>for the </a:t>
            </a:r>
            <a:r>
              <a:rPr lang="en-US" dirty="0" smtClean="0"/>
              <a:t>adaptation of fiscal policy to the front-loading of deficits;</a:t>
            </a:r>
            <a:endParaRPr lang="en-US" dirty="0"/>
          </a:p>
          <a:p>
            <a:pPr lvl="1">
              <a:lnSpc>
                <a:spcPct val="110000"/>
              </a:lnSpc>
            </a:pPr>
            <a:r>
              <a:rPr lang="en-US" dirty="0" smtClean="0"/>
              <a:t>excluding </a:t>
            </a:r>
            <a:r>
              <a:rPr lang="en-US" dirty="0"/>
              <a:t>the </a:t>
            </a:r>
            <a:r>
              <a:rPr lang="en-US" dirty="0" smtClean="0"/>
              <a:t>compensation for </a:t>
            </a:r>
            <a:r>
              <a:rPr lang="en-US" dirty="0"/>
              <a:t>systemic pension </a:t>
            </a:r>
            <a:r>
              <a:rPr lang="en-US" dirty="0" smtClean="0"/>
              <a:t>reforms (assets of funds not offsetting government debt);</a:t>
            </a:r>
            <a:endParaRPr lang="en-US" dirty="0"/>
          </a:p>
          <a:p>
            <a:pPr lvl="1"/>
            <a:r>
              <a:rPr lang="en-US" dirty="0" smtClean="0"/>
              <a:t>introducing </a:t>
            </a:r>
            <a:r>
              <a:rPr lang="en-US" dirty="0"/>
              <a:t>a transitory period of 5 years (</a:t>
            </a:r>
            <a:r>
              <a:rPr lang="en-US" dirty="0" smtClean="0"/>
              <a:t>2005</a:t>
            </a:r>
            <a:r>
              <a:rPr lang="en-US" dirty="0"/>
              <a:t>-</a:t>
            </a:r>
            <a:r>
              <a:rPr lang="en-US" dirty="0" smtClean="0"/>
              <a:t>9</a:t>
            </a:r>
            <a:r>
              <a:rPr lang="en-US" dirty="0"/>
              <a:t>) </a:t>
            </a:r>
            <a:endParaRPr lang="en-US" dirty="0" smtClean="0"/>
          </a:p>
          <a:p>
            <a:pPr lvl="2"/>
            <a:r>
              <a:rPr lang="en-US" dirty="0" smtClean="0"/>
              <a:t>application </a:t>
            </a:r>
            <a:r>
              <a:rPr lang="en-US" dirty="0"/>
              <a:t>of </a:t>
            </a:r>
            <a:r>
              <a:rPr lang="en-US" dirty="0" smtClean="0"/>
              <a:t>a </a:t>
            </a:r>
            <a:r>
              <a:rPr lang="en-US" dirty="0" err="1" smtClean="0"/>
              <a:t>degressive</a:t>
            </a:r>
            <a:r>
              <a:rPr lang="en-US" dirty="0" smtClean="0"/>
              <a:t> scale, if</a:t>
            </a:r>
          </a:p>
          <a:p>
            <a:pPr lvl="2"/>
            <a:r>
              <a:rPr lang="en-US" dirty="0" smtClean="0"/>
              <a:t>deficit </a:t>
            </a:r>
            <a:r>
              <a:rPr lang="en-US" dirty="0"/>
              <a:t>is </a:t>
            </a:r>
            <a:r>
              <a:rPr lang="en-US" dirty="0" smtClean="0"/>
              <a:t>close to 3% and </a:t>
            </a:r>
            <a:r>
              <a:rPr lang="en-US" dirty="0"/>
              <a:t>excess reflects the costs of the </a:t>
            </a:r>
            <a:r>
              <a:rPr lang="en-US" dirty="0" smtClean="0"/>
              <a:t>reform</a:t>
            </a:r>
            <a:r>
              <a:rPr lang="en-US" dirty="0" smtClean="0"/>
              <a:t>.</a:t>
            </a:r>
            <a:endParaRPr lang="en-US" dirty="0"/>
          </a:p>
        </p:txBody>
      </p:sp>
    </p:spTree>
    <p:extLst>
      <p:ext uri="{BB962C8B-B14F-4D97-AF65-F5344CB8AC3E}">
        <p14:creationId xmlns:p14="http://schemas.microsoft.com/office/powerpoint/2010/main" val="3671739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SGP and Pensions </a:t>
            </a:r>
            <a:r>
              <a:rPr lang="en-US" dirty="0" smtClean="0"/>
              <a:t>II</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15</a:t>
            </a:fld>
            <a:endParaRPr kumimoji="0" lang="en-US" dirty="0"/>
          </a:p>
        </p:txBody>
      </p:sp>
      <p:sp>
        <p:nvSpPr>
          <p:cNvPr id="4" name="Content Placeholder 3"/>
          <p:cNvSpPr>
            <a:spLocks noGrp="1"/>
          </p:cNvSpPr>
          <p:nvPr>
            <p:ph sz="quarter" idx="1"/>
          </p:nvPr>
        </p:nvSpPr>
        <p:spPr>
          <a:xfrm>
            <a:off x="301752" y="1527047"/>
            <a:ext cx="8503920" cy="4835047"/>
          </a:xfrm>
        </p:spPr>
        <p:txBody>
          <a:bodyPr>
            <a:normAutofit fontScale="92500"/>
          </a:bodyPr>
          <a:lstStyle/>
          <a:p>
            <a:r>
              <a:rPr lang="en-US" dirty="0"/>
              <a:t>Criticism: </a:t>
            </a:r>
          </a:p>
          <a:p>
            <a:pPr lvl="1"/>
            <a:r>
              <a:rPr lang="en-US" dirty="0" smtClean="0"/>
              <a:t>triggered by expiry </a:t>
            </a:r>
            <a:r>
              <a:rPr lang="en-US" dirty="0"/>
              <a:t>of the transition period, </a:t>
            </a:r>
            <a:r>
              <a:rPr lang="en-US" dirty="0" smtClean="0"/>
              <a:t>soaring </a:t>
            </a:r>
            <a:r>
              <a:rPr lang="en-US" dirty="0"/>
              <a:t>budget </a:t>
            </a:r>
            <a:r>
              <a:rPr lang="en-US" dirty="0" smtClean="0"/>
              <a:t>deficits;</a:t>
            </a:r>
          </a:p>
          <a:p>
            <a:pPr lvl="1"/>
            <a:r>
              <a:rPr lang="en-US" dirty="0" smtClean="0"/>
              <a:t>2</a:t>
            </a:r>
            <a:r>
              <a:rPr lang="en-US" baseline="30000" dirty="0" smtClean="0"/>
              <a:t>nd</a:t>
            </a:r>
            <a:r>
              <a:rPr lang="en-US" dirty="0" smtClean="0"/>
              <a:t> </a:t>
            </a:r>
            <a:r>
              <a:rPr lang="en-US" dirty="0"/>
              <a:t>pillars mature in 40-50 years, 5 years are insufficient;</a:t>
            </a:r>
          </a:p>
          <a:p>
            <a:pPr lvl="1"/>
            <a:r>
              <a:rPr lang="en-US" dirty="0" smtClean="0"/>
              <a:t>reformers should </a:t>
            </a:r>
            <a:r>
              <a:rPr lang="en-US" dirty="0"/>
              <a:t>not be penalized with regards to </a:t>
            </a:r>
            <a:r>
              <a:rPr lang="en-US" dirty="0" smtClean="0"/>
              <a:t>the Maastricht </a:t>
            </a:r>
            <a:r>
              <a:rPr lang="en-US" dirty="0"/>
              <a:t>criteria</a:t>
            </a:r>
            <a:r>
              <a:rPr lang="en-US" dirty="0" smtClean="0"/>
              <a:t>.</a:t>
            </a:r>
          </a:p>
          <a:p>
            <a:r>
              <a:rPr lang="en-US" dirty="0" smtClean="0"/>
              <a:t>Demand </a:t>
            </a:r>
            <a:r>
              <a:rPr lang="en-US" dirty="0"/>
              <a:t>for SGP </a:t>
            </a:r>
            <a:r>
              <a:rPr lang="en-US" dirty="0" smtClean="0"/>
              <a:t>revision</a:t>
            </a:r>
          </a:p>
          <a:p>
            <a:pPr lvl="1"/>
            <a:r>
              <a:rPr lang="en-US" sz="2400" dirty="0"/>
              <a:t>letter of 8 CEE countries plus </a:t>
            </a:r>
            <a:r>
              <a:rPr lang="en-US" sz="2400" dirty="0" smtClean="0"/>
              <a:t>Sweden</a:t>
            </a:r>
            <a:endParaRPr lang="en-US" sz="2300" dirty="0" smtClean="0"/>
          </a:p>
          <a:p>
            <a:pPr lvl="2"/>
            <a:r>
              <a:rPr lang="en-US" sz="2100" dirty="0" smtClean="0"/>
              <a:t>change </a:t>
            </a:r>
            <a:r>
              <a:rPr lang="en-US" sz="2100" dirty="0"/>
              <a:t>the statistical treatment </a:t>
            </a:r>
            <a:r>
              <a:rPr lang="en-US" sz="2100" dirty="0" smtClean="0"/>
              <a:t>of private pension funds; </a:t>
            </a:r>
          </a:p>
          <a:p>
            <a:pPr lvl="2"/>
            <a:r>
              <a:rPr lang="en-US" sz="2100" dirty="0" smtClean="0"/>
              <a:t>deduct </a:t>
            </a:r>
            <a:r>
              <a:rPr lang="en-US" sz="2100" dirty="0"/>
              <a:t>fully the costs of implementing systemic pension reforms from the budget deficit in the context of the </a:t>
            </a:r>
            <a:r>
              <a:rPr lang="en-US" sz="2100" dirty="0" smtClean="0"/>
              <a:t>EDP;</a:t>
            </a:r>
            <a:endParaRPr lang="en-US" dirty="0"/>
          </a:p>
          <a:p>
            <a:pPr lvl="1"/>
            <a:r>
              <a:rPr lang="en-US" dirty="0"/>
              <a:t>refusal of interim relief </a:t>
            </a:r>
            <a:r>
              <a:rPr lang="en-US" dirty="0" smtClean="0"/>
              <a:t>(deviations from accounting rules must be limited, comparability with similar measures, statistical certainty);</a:t>
            </a:r>
            <a:endParaRPr lang="en-US" dirty="0"/>
          </a:p>
          <a:p>
            <a:pPr lvl="1"/>
            <a:r>
              <a:rPr lang="en-US" dirty="0"/>
              <a:t>new draft rules allowing for flexibility for virtuous countries.</a:t>
            </a:r>
          </a:p>
        </p:txBody>
      </p:sp>
    </p:spTree>
    <p:extLst>
      <p:ext uri="{BB962C8B-B14F-4D97-AF65-F5344CB8AC3E}">
        <p14:creationId xmlns:p14="http://schemas.microsoft.com/office/powerpoint/2010/main" val="3291152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Reforms and </a:t>
            </a:r>
            <a:r>
              <a:rPr lang="en-US" dirty="0" smtClean="0"/>
              <a:t>reversals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16</a:t>
            </a:fld>
            <a:endParaRPr kumimoji="0" lang="en-US" dirty="0"/>
          </a:p>
        </p:txBody>
      </p:sp>
      <p:sp>
        <p:nvSpPr>
          <p:cNvPr id="4" name="Content Placeholder 3"/>
          <p:cNvSpPr>
            <a:spLocks noGrp="1"/>
          </p:cNvSpPr>
          <p:nvPr>
            <p:ph sz="quarter" idx="1"/>
          </p:nvPr>
        </p:nvSpPr>
        <p:spPr>
          <a:xfrm>
            <a:off x="272556" y="1483250"/>
            <a:ext cx="8646996" cy="5042617"/>
          </a:xfrm>
        </p:spPr>
        <p:txBody>
          <a:bodyPr>
            <a:normAutofit/>
          </a:bodyPr>
          <a:lstStyle/>
          <a:p>
            <a:r>
              <a:rPr lang="en-US" dirty="0" smtClean="0"/>
              <a:t>Temporary measures</a:t>
            </a:r>
          </a:p>
          <a:p>
            <a:pPr lvl="1"/>
            <a:r>
              <a:rPr lang="en-US" dirty="0" smtClean="0"/>
              <a:t>many CEE countries froze the indexation of pensions (wages of public employees, social transfers) during 2010-12</a:t>
            </a:r>
          </a:p>
          <a:p>
            <a:r>
              <a:rPr lang="en-US" dirty="0" smtClean="0"/>
              <a:t>Parametric reforms</a:t>
            </a:r>
          </a:p>
          <a:p>
            <a:pPr lvl="1"/>
            <a:r>
              <a:rPr lang="en-US" dirty="0" smtClean="0"/>
              <a:t>various CEE countries introduced a number of ‘overdue’ parametric reforms:</a:t>
            </a:r>
          </a:p>
          <a:p>
            <a:pPr lvl="2"/>
            <a:r>
              <a:rPr lang="en-US" dirty="0" smtClean="0"/>
              <a:t>higher retirement age </a:t>
            </a:r>
          </a:p>
          <a:p>
            <a:pPr lvl="2"/>
            <a:r>
              <a:rPr lang="en-US" dirty="0" smtClean="0"/>
              <a:t>fewer early retirement venues</a:t>
            </a:r>
          </a:p>
          <a:p>
            <a:pPr lvl="2"/>
            <a:r>
              <a:rPr lang="en-US" dirty="0" smtClean="0"/>
              <a:t>lower regular indexation</a:t>
            </a:r>
          </a:p>
          <a:p>
            <a:r>
              <a:rPr lang="en-US" dirty="0" smtClean="0"/>
              <a:t>Reversal of privatization</a:t>
            </a:r>
          </a:p>
          <a:p>
            <a:pPr lvl="1"/>
            <a:r>
              <a:rPr lang="en-US" dirty="0" smtClean="0"/>
              <a:t>governments prefer to spend for Keynesian measures than for transition costs</a:t>
            </a:r>
            <a:endParaRPr lang="en-US" dirty="0" smtClean="0"/>
          </a:p>
          <a:p>
            <a:pPr lvl="2"/>
            <a:endParaRPr lang="en-US" dirty="0"/>
          </a:p>
        </p:txBody>
      </p:sp>
    </p:spTree>
    <p:extLst>
      <p:ext uri="{BB962C8B-B14F-4D97-AF65-F5344CB8AC3E}">
        <p14:creationId xmlns:p14="http://schemas.microsoft.com/office/powerpoint/2010/main" val="2587202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smtClean="0"/>
              <a:t>Reversals of privatization</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17</a:t>
            </a:fld>
            <a:endParaRPr kumimoji="0"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28062462"/>
              </p:ext>
            </p:extLst>
          </p:nvPr>
        </p:nvGraphicFramePr>
        <p:xfrm>
          <a:off x="273854" y="1664314"/>
          <a:ext cx="8584412" cy="4642563"/>
        </p:xfrm>
        <a:graphic>
          <a:graphicData uri="http://schemas.openxmlformats.org/drawingml/2006/table">
            <a:tbl>
              <a:tblPr bandRow="1">
                <a:tableStyleId>{1FECB4D8-DB02-4DC6-A0A2-4F2EBAE1DC90}</a:tableStyleId>
              </a:tblPr>
              <a:tblGrid>
                <a:gridCol w="1459117"/>
                <a:gridCol w="7125295"/>
              </a:tblGrid>
              <a:tr h="658238">
                <a:tc>
                  <a:txBody>
                    <a:bodyPr/>
                    <a:lstStyle/>
                    <a:p>
                      <a:r>
                        <a:rPr lang="en-US" b="1" noProof="0" dirty="0" smtClean="0">
                          <a:solidFill>
                            <a:srgbClr val="D16349"/>
                          </a:solidFill>
                        </a:rPr>
                        <a:t>Bulgaria</a:t>
                      </a:r>
                      <a:endParaRPr lang="en-US" b="1" noProof="0" dirty="0">
                        <a:solidFill>
                          <a:srgbClr val="D16349"/>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noProof="0" dirty="0" smtClean="0">
                          <a:solidFill>
                            <a:schemeClr val="dk1"/>
                          </a:solidFill>
                          <a:effectLst/>
                          <a:latin typeface="+mn-lt"/>
                          <a:ea typeface="+mn-ea"/>
                          <a:cs typeface="+mn-cs"/>
                        </a:rPr>
                        <a:t>Contributions: </a:t>
                      </a:r>
                      <a:r>
                        <a:rPr kumimoji="0" lang="en-US" sz="1800" b="0" kern="1200" noProof="0" dirty="0" smtClean="0">
                          <a:solidFill>
                            <a:schemeClr val="dk1"/>
                          </a:solidFill>
                          <a:effectLst/>
                          <a:latin typeface="+mn-lt"/>
                          <a:ea typeface="+mn-ea"/>
                          <a:cs typeface="+mn-cs"/>
                        </a:rPr>
                        <a:t>frozen at 5% during 2007-14</a:t>
                      </a:r>
                      <a:r>
                        <a:rPr kumimoji="0" lang="en-US" sz="1800" kern="1200" noProof="0" dirty="0" smtClean="0">
                          <a:solidFill>
                            <a:schemeClr val="dk1"/>
                          </a:solidFill>
                          <a:effectLst/>
                          <a:latin typeface="+mn-lt"/>
                          <a:ea typeface="+mn-ea"/>
                          <a:cs typeface="+mn-cs"/>
                        </a:rPr>
                        <a:t>, rising to 7% in 2017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effectLst/>
                          <a:latin typeface="+mn-lt"/>
                          <a:ea typeface="+mn-ea"/>
                          <a:cs typeface="+mn-cs"/>
                        </a:rPr>
                        <a:t>Switching back:</a:t>
                      </a:r>
                      <a:r>
                        <a:rPr kumimoji="0" lang="en-US" sz="1800" kern="1200" dirty="0" smtClean="0">
                          <a:solidFill>
                            <a:schemeClr val="dk1"/>
                          </a:solidFill>
                          <a:effectLst/>
                          <a:latin typeface="+mn-lt"/>
                          <a:ea typeface="+mn-ea"/>
                          <a:cs typeface="+mn-cs"/>
                        </a:rPr>
                        <a:t> early retirees brought back to PAYG system</a:t>
                      </a:r>
                      <a:r>
                        <a:rPr lang="en-US" dirty="0" smtClean="0">
                          <a:effectLst/>
                        </a:rPr>
                        <a:t> </a:t>
                      </a:r>
                      <a:endParaRPr kumimoji="0" lang="en-US" sz="1800" kern="1200" noProof="0" dirty="0" smtClean="0">
                        <a:solidFill>
                          <a:schemeClr val="dk1"/>
                        </a:solidFill>
                        <a:effectLst/>
                        <a:latin typeface="+mn-lt"/>
                        <a:ea typeface="+mn-ea"/>
                        <a:cs typeface="+mn-cs"/>
                      </a:endParaRPr>
                    </a:p>
                  </a:txBody>
                  <a:tcPr/>
                </a:tc>
              </a:tr>
              <a:tr h="434113">
                <a:tc>
                  <a:txBody>
                    <a:bodyPr/>
                    <a:lstStyle/>
                    <a:p>
                      <a:r>
                        <a:rPr kumimoji="0" lang="en-US" b="1" kern="1200" noProof="0" dirty="0" smtClean="0">
                          <a:solidFill>
                            <a:srgbClr val="D16349"/>
                          </a:solidFill>
                          <a:latin typeface="+mn-lt"/>
                          <a:ea typeface="+mn-ea"/>
                          <a:cs typeface="+mn-cs"/>
                        </a:rPr>
                        <a:t>Estonia</a:t>
                      </a:r>
                      <a:endParaRPr kumimoji="0" lang="en-US" b="1" kern="1200" noProof="0" dirty="0">
                        <a:solidFill>
                          <a:srgbClr val="D16349"/>
                        </a:solidFill>
                        <a:latin typeface="+mn-lt"/>
                        <a:ea typeface="+mn-ea"/>
                        <a:cs typeface="+mn-cs"/>
                      </a:endParaRPr>
                    </a:p>
                  </a:txBody>
                  <a:tcPr/>
                </a:tc>
                <a:tc>
                  <a:txBody>
                    <a:bodyPr/>
                    <a:lstStyle/>
                    <a:p>
                      <a:r>
                        <a:rPr kumimoji="0" lang="en-US" sz="1800" b="1" kern="1200" noProof="0" dirty="0" smtClean="0">
                          <a:solidFill>
                            <a:schemeClr val="dk1"/>
                          </a:solidFill>
                          <a:effectLst/>
                          <a:latin typeface="+mn-lt"/>
                          <a:ea typeface="+mn-ea"/>
                          <a:cs typeface="+mn-cs"/>
                        </a:rPr>
                        <a:t>Contributions: </a:t>
                      </a:r>
                      <a:r>
                        <a:rPr kumimoji="0" lang="en-US" sz="1800" b="0" kern="1200" noProof="0" dirty="0" smtClean="0">
                          <a:solidFill>
                            <a:schemeClr val="dk1"/>
                          </a:solidFill>
                          <a:effectLst/>
                          <a:latin typeface="+mn-lt"/>
                          <a:ea typeface="+mn-ea"/>
                          <a:cs typeface="+mn-cs"/>
                        </a:rPr>
                        <a:t>suspended temporarily (employees can pay in 2%)</a:t>
                      </a:r>
                      <a:endParaRPr lang="en-US" noProof="0" dirty="0"/>
                    </a:p>
                  </a:txBody>
                  <a:tcPr/>
                </a:tc>
              </a:tr>
              <a:tr h="749291">
                <a:tc>
                  <a:txBody>
                    <a:bodyPr/>
                    <a:lstStyle/>
                    <a:p>
                      <a:r>
                        <a:rPr lang="en-US" b="1" noProof="0" dirty="0" smtClean="0">
                          <a:solidFill>
                            <a:srgbClr val="D16349"/>
                          </a:solidFill>
                        </a:rPr>
                        <a:t>Hungary</a:t>
                      </a:r>
                      <a:endParaRPr lang="en-US" b="1" noProof="0" dirty="0">
                        <a:solidFill>
                          <a:srgbClr val="D16349"/>
                        </a:solidFill>
                      </a:endParaRPr>
                    </a:p>
                  </a:txBody>
                  <a:tcPr/>
                </a:tc>
                <a:tc>
                  <a:txBody>
                    <a:bodyPr/>
                    <a:lstStyle/>
                    <a:p>
                      <a:r>
                        <a:rPr lang="en-US" b="1" noProof="0" dirty="0" smtClean="0"/>
                        <a:t>Contributions: </a:t>
                      </a:r>
                      <a:r>
                        <a:rPr lang="en-US" b="0" noProof="0" dirty="0" smtClean="0"/>
                        <a:t>diverted back to public pillar</a:t>
                      </a:r>
                    </a:p>
                    <a:p>
                      <a:r>
                        <a:rPr lang="en-US" b="1" noProof="0" dirty="0" smtClean="0"/>
                        <a:t>Switching back: </a:t>
                      </a:r>
                      <a:r>
                        <a:rPr lang="en-US" b="0" noProof="0" dirty="0" smtClean="0"/>
                        <a:t>strong incentives to all </a:t>
                      </a:r>
                      <a:r>
                        <a:rPr kumimoji="0" lang="en-US" sz="1800" kern="1200" noProof="0" dirty="0" smtClean="0">
                          <a:solidFill>
                            <a:schemeClr val="dk1"/>
                          </a:solidFill>
                          <a:effectLst/>
                          <a:latin typeface="+mn-lt"/>
                          <a:ea typeface="+mn-ea"/>
                          <a:cs typeface="+mn-cs"/>
                        </a:rPr>
                        <a:t>pension fund members</a:t>
                      </a:r>
                      <a:endParaRPr lang="en-US" b="1" noProof="0" dirty="0"/>
                    </a:p>
                  </a:txBody>
                  <a:tcPr/>
                </a:tc>
              </a:tr>
              <a:tr h="434113">
                <a:tc>
                  <a:txBody>
                    <a:bodyPr/>
                    <a:lstStyle/>
                    <a:p>
                      <a:r>
                        <a:rPr lang="en-US" b="1" noProof="0" smtClean="0">
                          <a:solidFill>
                            <a:srgbClr val="D16349"/>
                          </a:solidFill>
                        </a:rPr>
                        <a:t>Latvia</a:t>
                      </a:r>
                      <a:endParaRPr lang="en-US" b="1" noProof="0">
                        <a:solidFill>
                          <a:srgbClr val="D16349"/>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noProof="0" dirty="0" smtClean="0">
                          <a:solidFill>
                            <a:schemeClr val="dk1"/>
                          </a:solidFill>
                          <a:effectLst/>
                          <a:latin typeface="+mn-lt"/>
                          <a:ea typeface="+mn-ea"/>
                          <a:cs typeface="+mn-cs"/>
                        </a:rPr>
                        <a:t>Contributions: </a:t>
                      </a:r>
                      <a:r>
                        <a:rPr kumimoji="0" lang="en-US" sz="1800" b="0" kern="1200" noProof="0" dirty="0" smtClean="0">
                          <a:solidFill>
                            <a:schemeClr val="dk1"/>
                          </a:solidFill>
                          <a:effectLst/>
                          <a:latin typeface="+mn-lt"/>
                          <a:ea typeface="+mn-ea"/>
                          <a:cs typeface="+mn-cs"/>
                        </a:rPr>
                        <a:t>reduced </a:t>
                      </a:r>
                      <a:r>
                        <a:rPr kumimoji="0" lang="en-US" sz="1800" kern="1200" noProof="0" dirty="0" smtClean="0">
                          <a:solidFill>
                            <a:schemeClr val="dk1"/>
                          </a:solidFill>
                          <a:effectLst/>
                          <a:latin typeface="+mn-lt"/>
                          <a:ea typeface="+mn-ea"/>
                          <a:cs typeface="+mn-cs"/>
                        </a:rPr>
                        <a:t>from 10% to 2% temporarily</a:t>
                      </a:r>
                      <a:endParaRPr lang="en-US" noProof="0" dirty="0" smtClean="0"/>
                    </a:p>
                  </a:txBody>
                  <a:tcPr/>
                </a:tc>
              </a:tr>
              <a:tr h="434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noProof="0" smtClean="0">
                          <a:solidFill>
                            <a:srgbClr val="D16349"/>
                          </a:solidFill>
                        </a:rPr>
                        <a:t>Lithuania</a:t>
                      </a:r>
                    </a:p>
                  </a:txBody>
                  <a:tcPr/>
                </a:tc>
                <a:tc>
                  <a:txBody>
                    <a:bodyPr/>
                    <a:lstStyle/>
                    <a:p>
                      <a:r>
                        <a:rPr kumimoji="0" lang="en-US" sz="1800" b="1" kern="1200" noProof="0" dirty="0" smtClean="0">
                          <a:solidFill>
                            <a:schemeClr val="dk1"/>
                          </a:solidFill>
                          <a:effectLst/>
                          <a:latin typeface="+mn-lt"/>
                          <a:ea typeface="+mn-ea"/>
                          <a:cs typeface="+mn-cs"/>
                        </a:rPr>
                        <a:t>Contributions: </a:t>
                      </a:r>
                      <a:r>
                        <a:rPr kumimoji="0" lang="en-US" sz="1800" b="0" kern="1200" noProof="0" dirty="0" smtClean="0">
                          <a:solidFill>
                            <a:schemeClr val="dk1"/>
                          </a:solidFill>
                          <a:effectLst/>
                          <a:latin typeface="+mn-lt"/>
                          <a:ea typeface="+mn-ea"/>
                          <a:cs typeface="+mn-cs"/>
                        </a:rPr>
                        <a:t>reduced </a:t>
                      </a:r>
                      <a:r>
                        <a:rPr kumimoji="0" lang="en-US" sz="1800" kern="1200" noProof="0" dirty="0" smtClean="0">
                          <a:solidFill>
                            <a:schemeClr val="dk1"/>
                          </a:solidFill>
                          <a:effectLst/>
                          <a:latin typeface="+mn-lt"/>
                          <a:ea typeface="+mn-ea"/>
                          <a:cs typeface="+mn-cs"/>
                        </a:rPr>
                        <a:t>from 5.5% to 2% temporarily</a:t>
                      </a:r>
                      <a:endParaRPr lang="en-US" noProof="0" dirty="0"/>
                    </a:p>
                  </a:txBody>
                  <a:tcPr/>
                </a:tc>
              </a:tr>
              <a:tr h="749291">
                <a:tc>
                  <a:txBody>
                    <a:bodyPr/>
                    <a:lstStyle/>
                    <a:p>
                      <a:r>
                        <a:rPr lang="en-US" b="1" noProof="0" smtClean="0">
                          <a:solidFill>
                            <a:srgbClr val="D16349"/>
                          </a:solidFill>
                        </a:rPr>
                        <a:t>Poland</a:t>
                      </a:r>
                      <a:endParaRPr lang="en-US" b="1" noProof="0">
                        <a:solidFill>
                          <a:srgbClr val="D16349"/>
                        </a:solidFill>
                      </a:endParaRPr>
                    </a:p>
                  </a:txBody>
                  <a:tcPr/>
                </a:tc>
                <a:tc>
                  <a:txBody>
                    <a:bodyPr/>
                    <a:lstStyle/>
                    <a:p>
                      <a:r>
                        <a:rPr kumimoji="0" lang="en-US" sz="1800" b="1" kern="1200" noProof="0" dirty="0" smtClean="0">
                          <a:solidFill>
                            <a:schemeClr val="dk1"/>
                          </a:solidFill>
                          <a:effectLst/>
                          <a:latin typeface="+mn-lt"/>
                          <a:ea typeface="+mn-ea"/>
                          <a:cs typeface="+mn-cs"/>
                        </a:rPr>
                        <a:t>Contributions: </a:t>
                      </a:r>
                      <a:r>
                        <a:rPr kumimoji="0" lang="en-US" sz="1800" b="0" kern="1200" noProof="0" dirty="0" smtClean="0">
                          <a:solidFill>
                            <a:schemeClr val="dk1"/>
                          </a:solidFill>
                          <a:effectLst/>
                          <a:latin typeface="+mn-lt"/>
                          <a:ea typeface="+mn-ea"/>
                          <a:cs typeface="+mn-cs"/>
                        </a:rPr>
                        <a:t>reduced </a:t>
                      </a:r>
                      <a:r>
                        <a:rPr kumimoji="0" lang="en-US" sz="1800" kern="1200" noProof="0" dirty="0" smtClean="0">
                          <a:solidFill>
                            <a:schemeClr val="dk1"/>
                          </a:solidFill>
                          <a:effectLst/>
                          <a:latin typeface="+mn-lt"/>
                          <a:ea typeface="+mn-ea"/>
                          <a:cs typeface="+mn-cs"/>
                        </a:rPr>
                        <a:t>from 7.3% to 2.3%, rising to 3.5% by 2017</a:t>
                      </a:r>
                    </a:p>
                    <a:p>
                      <a:r>
                        <a:rPr kumimoji="0" lang="en-US" sz="1800" b="1" kern="1200" noProof="0" dirty="0" smtClean="0">
                          <a:solidFill>
                            <a:schemeClr val="dk1"/>
                          </a:solidFill>
                          <a:effectLst/>
                          <a:latin typeface="+mn-lt"/>
                          <a:ea typeface="+mn-ea"/>
                          <a:cs typeface="+mn-cs"/>
                        </a:rPr>
                        <a:t>Switching back: </a:t>
                      </a:r>
                      <a:r>
                        <a:rPr kumimoji="0" lang="en-US" sz="1800" kern="1200" noProof="0" dirty="0" smtClean="0">
                          <a:solidFill>
                            <a:schemeClr val="dk1"/>
                          </a:solidFill>
                          <a:effectLst/>
                          <a:latin typeface="+mn-lt"/>
                          <a:ea typeface="+mn-ea"/>
                          <a:cs typeface="+mn-cs"/>
                        </a:rPr>
                        <a:t>allowed in 2006 for early retirees</a:t>
                      </a:r>
                      <a:r>
                        <a:rPr kumimoji="0" lang="en-US" sz="1800" b="1" kern="1200" noProof="0" dirty="0" smtClean="0">
                          <a:solidFill>
                            <a:schemeClr val="dk1"/>
                          </a:solidFill>
                          <a:effectLst/>
                          <a:latin typeface="+mn-lt"/>
                          <a:ea typeface="+mn-ea"/>
                          <a:cs typeface="+mn-cs"/>
                        </a:rPr>
                        <a:t> </a:t>
                      </a:r>
                      <a:endParaRPr lang="en-US" noProof="0" dirty="0"/>
                    </a:p>
                  </a:txBody>
                  <a:tcPr/>
                </a:tc>
              </a:tr>
              <a:tr h="434113">
                <a:tc>
                  <a:txBody>
                    <a:bodyPr/>
                    <a:lstStyle/>
                    <a:p>
                      <a:r>
                        <a:rPr lang="en-US" b="1" noProof="0" smtClean="0">
                          <a:solidFill>
                            <a:srgbClr val="D16349"/>
                          </a:solidFill>
                        </a:rPr>
                        <a:t>Romania</a:t>
                      </a:r>
                      <a:endParaRPr lang="en-US" b="1" noProof="0">
                        <a:solidFill>
                          <a:srgbClr val="D16349"/>
                        </a:solidFill>
                      </a:endParaRPr>
                    </a:p>
                  </a:txBody>
                  <a:tcPr/>
                </a:tc>
                <a:tc>
                  <a:txBody>
                    <a:bodyPr/>
                    <a:lstStyle/>
                    <a:p>
                      <a:r>
                        <a:rPr kumimoji="0" lang="en-US" sz="1800" b="1" kern="1200" noProof="0" smtClean="0">
                          <a:solidFill>
                            <a:schemeClr val="dk1"/>
                          </a:solidFill>
                          <a:effectLst/>
                          <a:latin typeface="+mn-lt"/>
                          <a:ea typeface="+mn-ea"/>
                          <a:cs typeface="+mn-cs"/>
                        </a:rPr>
                        <a:t>Contributions: </a:t>
                      </a:r>
                      <a:r>
                        <a:rPr kumimoji="0" lang="en-US" sz="1800" kern="1200" noProof="0" smtClean="0">
                          <a:solidFill>
                            <a:schemeClr val="dk1"/>
                          </a:solidFill>
                          <a:effectLst/>
                          <a:latin typeface="+mn-lt"/>
                          <a:ea typeface="+mn-ea"/>
                          <a:cs typeface="+mn-cs"/>
                        </a:rPr>
                        <a:t>frozen at 2%</a:t>
                      </a:r>
                      <a:endParaRPr lang="en-US" noProof="0"/>
                    </a:p>
                  </a:txBody>
                  <a:tcPr/>
                </a:tc>
              </a:tr>
              <a:tr h="749291">
                <a:tc>
                  <a:txBody>
                    <a:bodyPr/>
                    <a:lstStyle/>
                    <a:p>
                      <a:r>
                        <a:rPr lang="en-US" b="1" noProof="0" dirty="0" smtClean="0">
                          <a:solidFill>
                            <a:srgbClr val="D16349"/>
                          </a:solidFill>
                        </a:rPr>
                        <a:t>Slovakia</a:t>
                      </a:r>
                      <a:endParaRPr lang="en-US" b="1" noProof="0" dirty="0">
                        <a:solidFill>
                          <a:srgbClr val="D16349"/>
                        </a:solidFill>
                      </a:endParaRPr>
                    </a:p>
                  </a:txBody>
                  <a:tcPr/>
                </a:tc>
                <a:tc>
                  <a:txBody>
                    <a:bodyPr/>
                    <a:lstStyle/>
                    <a:p>
                      <a:r>
                        <a:rPr kumimoji="0" lang="en-US" sz="1800" b="1" kern="1200" noProof="0" dirty="0" smtClean="0">
                          <a:solidFill>
                            <a:schemeClr val="dk1"/>
                          </a:solidFill>
                          <a:effectLst/>
                          <a:latin typeface="+mn-lt"/>
                          <a:ea typeface="+mn-ea"/>
                          <a:cs typeface="+mn-cs"/>
                        </a:rPr>
                        <a:t>Switching back: </a:t>
                      </a:r>
                      <a:r>
                        <a:rPr kumimoji="0" lang="en-US" sz="1800" kern="1200" noProof="0" dirty="0" smtClean="0">
                          <a:solidFill>
                            <a:schemeClr val="dk1"/>
                          </a:solidFill>
                          <a:effectLst/>
                          <a:latin typeface="+mn-lt"/>
                          <a:ea typeface="+mn-ea"/>
                          <a:cs typeface="+mn-cs"/>
                        </a:rPr>
                        <a:t>allowed to all pension fund members, no mandatory entry for new workers </a:t>
                      </a:r>
                      <a:endParaRPr lang="en-US" noProof="0" dirty="0"/>
                    </a:p>
                  </a:txBody>
                  <a:tcPr/>
                </a:tc>
              </a:tr>
            </a:tbl>
          </a:graphicData>
        </a:graphic>
      </p:graphicFrame>
    </p:spTree>
    <p:extLst>
      <p:ext uri="{BB962C8B-B14F-4D97-AF65-F5344CB8AC3E}">
        <p14:creationId xmlns:p14="http://schemas.microsoft.com/office/powerpoint/2010/main" val="1615376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a:solidFill>
                  <a:schemeClr val="accent1"/>
                </a:solidFill>
              </a:rPr>
              <a:t>Part </a:t>
            </a:r>
            <a:r>
              <a:rPr lang="en-US" smtClean="0">
                <a:solidFill>
                  <a:schemeClr val="accent1"/>
                </a:solidFill>
              </a:rPr>
              <a:t>IV - </a:t>
            </a:r>
            <a:r>
              <a:rPr lang="en-US" dirty="0" smtClean="0">
                <a:solidFill>
                  <a:schemeClr val="accent1"/>
                </a:solidFill>
              </a:rPr>
              <a:t>Theoretical implications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18</a:t>
            </a:fld>
            <a:endParaRPr kumimoji="0" lang="en-US" dirty="0"/>
          </a:p>
        </p:txBody>
      </p:sp>
      <p:sp>
        <p:nvSpPr>
          <p:cNvPr id="4" name="Content Placeholder 3"/>
          <p:cNvSpPr>
            <a:spLocks noGrp="1"/>
          </p:cNvSpPr>
          <p:nvPr>
            <p:ph sz="quarter" idx="1"/>
          </p:nvPr>
        </p:nvSpPr>
        <p:spPr>
          <a:xfrm>
            <a:off x="170527" y="1649716"/>
            <a:ext cx="8807415" cy="4449332"/>
          </a:xfrm>
        </p:spPr>
        <p:txBody>
          <a:bodyPr>
            <a:normAutofit/>
          </a:bodyPr>
          <a:lstStyle/>
          <a:p>
            <a:r>
              <a:rPr lang="en-US" dirty="0" smtClean="0"/>
              <a:t>Political sustainability</a:t>
            </a:r>
          </a:p>
          <a:p>
            <a:pPr lvl="1"/>
            <a:r>
              <a:rPr lang="en-US" dirty="0" smtClean="0"/>
              <a:t>Even before the financial crisis there was extreme heterogeneity with respect to the vulnerability of reforms to changes in power.</a:t>
            </a:r>
          </a:p>
          <a:p>
            <a:pPr lvl="1"/>
            <a:r>
              <a:rPr lang="en-US" dirty="0" smtClean="0"/>
              <a:t>Political </a:t>
            </a:r>
            <a:r>
              <a:rPr lang="en-US" dirty="0"/>
              <a:t>sustainability of reforms in time, and </a:t>
            </a:r>
            <a:r>
              <a:rPr lang="en-US" dirty="0" smtClean="0"/>
              <a:t>implementation </a:t>
            </a:r>
            <a:r>
              <a:rPr lang="en-US" dirty="0"/>
              <a:t>in </a:t>
            </a:r>
            <a:r>
              <a:rPr lang="en-US" dirty="0" smtClean="0"/>
              <a:t>general, have so far received insufficient attention.</a:t>
            </a:r>
          </a:p>
          <a:p>
            <a:pPr lvl="1"/>
            <a:endParaRPr lang="en-US" dirty="0"/>
          </a:p>
          <a:p>
            <a:r>
              <a:rPr lang="en-US" dirty="0" smtClean="0"/>
              <a:t>Two possible variables of interest</a:t>
            </a:r>
          </a:p>
          <a:p>
            <a:pPr lvl="1"/>
            <a:r>
              <a:rPr lang="en-US" dirty="0" smtClean="0"/>
              <a:t>Political polarization</a:t>
            </a:r>
          </a:p>
          <a:p>
            <a:pPr lvl="1"/>
            <a:r>
              <a:rPr lang="en-US" dirty="0" smtClean="0"/>
              <a:t>Authority concentration</a:t>
            </a:r>
          </a:p>
        </p:txBody>
      </p:sp>
    </p:spTree>
    <p:extLst>
      <p:ext uri="{BB962C8B-B14F-4D97-AF65-F5344CB8AC3E}">
        <p14:creationId xmlns:p14="http://schemas.microsoft.com/office/powerpoint/2010/main" val="40368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The majoritarian systems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19</a:t>
            </a:fld>
            <a:endParaRPr kumimoji="0" lang="en-US" dirty="0"/>
          </a:p>
        </p:txBody>
      </p:sp>
      <p:sp>
        <p:nvSpPr>
          <p:cNvPr id="4" name="Content Placeholder 3"/>
          <p:cNvSpPr>
            <a:spLocks noGrp="1"/>
          </p:cNvSpPr>
          <p:nvPr>
            <p:ph sz="quarter" idx="1"/>
          </p:nvPr>
        </p:nvSpPr>
        <p:spPr>
          <a:xfrm>
            <a:off x="301752" y="1357718"/>
            <a:ext cx="8503920" cy="5040668"/>
          </a:xfrm>
        </p:spPr>
        <p:txBody>
          <a:bodyPr>
            <a:normAutofit fontScale="77500" lnSpcReduction="20000"/>
          </a:bodyPr>
          <a:lstStyle/>
          <a:p>
            <a:pPr>
              <a:lnSpc>
                <a:spcPct val="120000"/>
              </a:lnSpc>
            </a:pPr>
            <a:r>
              <a:rPr lang="en-US" dirty="0" smtClean="0"/>
              <a:t>Croatia</a:t>
            </a:r>
          </a:p>
          <a:p>
            <a:pPr lvl="1">
              <a:lnSpc>
                <a:spcPct val="120000"/>
              </a:lnSpc>
            </a:pPr>
            <a:r>
              <a:rPr lang="en-US" dirty="0" smtClean="0"/>
              <a:t>semi-authoritarian system under </a:t>
            </a:r>
            <a:r>
              <a:rPr lang="en-US" dirty="0" err="1" smtClean="0"/>
              <a:t>Tuđman’s</a:t>
            </a:r>
            <a:r>
              <a:rPr lang="en-US" dirty="0" smtClean="0"/>
              <a:t> HDZ</a:t>
            </a:r>
          </a:p>
          <a:p>
            <a:pPr lvl="1">
              <a:lnSpc>
                <a:spcPct val="120000"/>
              </a:lnSpc>
            </a:pPr>
            <a:r>
              <a:rPr lang="en-US" dirty="0" smtClean="0"/>
              <a:t>unilateral decision-making in 1998</a:t>
            </a:r>
          </a:p>
          <a:p>
            <a:pPr lvl="2">
              <a:lnSpc>
                <a:spcPct val="120000"/>
              </a:lnSpc>
            </a:pPr>
            <a:r>
              <a:rPr lang="en-US" dirty="0" smtClean="0"/>
              <a:t>disproportionalities (Homeland War combatants)</a:t>
            </a:r>
          </a:p>
          <a:p>
            <a:pPr lvl="2">
              <a:lnSpc>
                <a:spcPct val="120000"/>
              </a:lnSpc>
            </a:pPr>
            <a:r>
              <a:rPr lang="en-US" dirty="0" smtClean="0"/>
              <a:t>obfuscation (2</a:t>
            </a:r>
            <a:r>
              <a:rPr lang="en-US" baseline="30000" dirty="0" smtClean="0"/>
              <a:t>nd</a:t>
            </a:r>
            <a:r>
              <a:rPr lang="en-US" dirty="0" smtClean="0"/>
              <a:t> pillar unable to compensate for 1</a:t>
            </a:r>
            <a:r>
              <a:rPr lang="en-US" baseline="30000" dirty="0" smtClean="0"/>
              <a:t>st</a:t>
            </a:r>
            <a:r>
              <a:rPr lang="en-US" dirty="0" smtClean="0"/>
              <a:t> pillar cuts)</a:t>
            </a:r>
          </a:p>
          <a:p>
            <a:pPr lvl="1">
              <a:lnSpc>
                <a:spcPct val="120000"/>
              </a:lnSpc>
            </a:pPr>
            <a:r>
              <a:rPr lang="en-US" dirty="0" smtClean="0"/>
              <a:t>reversals, but no elimination of funded pillar (no SGP?)</a:t>
            </a:r>
          </a:p>
          <a:p>
            <a:pPr>
              <a:lnSpc>
                <a:spcPct val="120000"/>
              </a:lnSpc>
            </a:pPr>
            <a:r>
              <a:rPr lang="en-US" dirty="0" smtClean="0"/>
              <a:t>Hungary</a:t>
            </a:r>
          </a:p>
          <a:p>
            <a:pPr lvl="1">
              <a:lnSpc>
                <a:spcPct val="120000"/>
              </a:lnSpc>
            </a:pPr>
            <a:r>
              <a:rPr lang="en-US" dirty="0" smtClean="0"/>
              <a:t>super-majority under </a:t>
            </a:r>
            <a:r>
              <a:rPr lang="en-US" dirty="0" err="1" smtClean="0"/>
              <a:t>MSzP-SzDSz</a:t>
            </a:r>
            <a:r>
              <a:rPr lang="en-US" dirty="0" smtClean="0"/>
              <a:t> (Horn)</a:t>
            </a:r>
          </a:p>
          <a:p>
            <a:pPr lvl="1">
              <a:lnSpc>
                <a:spcPct val="120000"/>
              </a:lnSpc>
            </a:pPr>
            <a:r>
              <a:rPr lang="en-US" dirty="0" smtClean="0"/>
              <a:t>clientelistic decision-making in 1997</a:t>
            </a:r>
          </a:p>
          <a:p>
            <a:pPr lvl="2">
              <a:lnSpc>
                <a:spcPct val="120000"/>
              </a:lnSpc>
            </a:pPr>
            <a:r>
              <a:rPr lang="en-US" dirty="0" smtClean="0"/>
              <a:t>internal affair with successor union </a:t>
            </a:r>
            <a:r>
              <a:rPr lang="en-US" dirty="0" err="1" smtClean="0"/>
              <a:t>MSzOSz</a:t>
            </a:r>
            <a:endParaRPr lang="en-US" dirty="0" smtClean="0"/>
          </a:p>
          <a:p>
            <a:pPr lvl="2">
              <a:lnSpc>
                <a:spcPct val="120000"/>
              </a:lnSpc>
            </a:pPr>
            <a:r>
              <a:rPr lang="en-US" dirty="0" smtClean="0"/>
              <a:t>opposition parties uninvolved, even </a:t>
            </a:r>
            <a:r>
              <a:rPr lang="en-US" dirty="0" err="1" smtClean="0"/>
              <a:t>SzDSz</a:t>
            </a:r>
            <a:r>
              <a:rPr lang="en-US" dirty="0" smtClean="0"/>
              <a:t> voted against</a:t>
            </a:r>
          </a:p>
          <a:p>
            <a:pPr lvl="2">
              <a:lnSpc>
                <a:spcPct val="120000"/>
              </a:lnSpc>
            </a:pPr>
            <a:r>
              <a:rPr lang="en-US" dirty="0" smtClean="0"/>
              <a:t>too much effort for 2</a:t>
            </a:r>
            <a:r>
              <a:rPr lang="en-US" baseline="30000" dirty="0" smtClean="0"/>
              <a:t>nd</a:t>
            </a:r>
            <a:r>
              <a:rPr lang="en-US" dirty="0" smtClean="0"/>
              <a:t> pillar, 1</a:t>
            </a:r>
            <a:r>
              <a:rPr lang="en-US" baseline="30000" dirty="0" smtClean="0"/>
              <a:t>st</a:t>
            </a:r>
            <a:r>
              <a:rPr lang="en-US" dirty="0" smtClean="0"/>
              <a:t> pillar amateurish</a:t>
            </a:r>
          </a:p>
          <a:p>
            <a:pPr lvl="1">
              <a:lnSpc>
                <a:spcPct val="120000"/>
              </a:lnSpc>
            </a:pPr>
            <a:r>
              <a:rPr lang="en-US" dirty="0" smtClean="0"/>
              <a:t>extreme political budget cycles</a:t>
            </a:r>
          </a:p>
          <a:p>
            <a:pPr lvl="2">
              <a:lnSpc>
                <a:spcPct val="120000"/>
              </a:lnSpc>
            </a:pPr>
            <a:r>
              <a:rPr lang="en-US" dirty="0" smtClean="0"/>
              <a:t>spectacular reversals</a:t>
            </a:r>
          </a:p>
          <a:p>
            <a:pPr lvl="2">
              <a:lnSpc>
                <a:spcPct val="120000"/>
              </a:lnSpc>
            </a:pPr>
            <a:r>
              <a:rPr lang="en-US" dirty="0" smtClean="0"/>
              <a:t>all fiscal savings nullified</a:t>
            </a:r>
          </a:p>
          <a:p>
            <a:pPr lvl="2">
              <a:lnSpc>
                <a:spcPct val="120000"/>
              </a:lnSpc>
            </a:pPr>
            <a:r>
              <a:rPr lang="en-US" dirty="0" smtClean="0"/>
              <a:t>nationalization of the 2</a:t>
            </a:r>
            <a:r>
              <a:rPr lang="en-US" baseline="30000" dirty="0" smtClean="0"/>
              <a:t>nd</a:t>
            </a:r>
            <a:r>
              <a:rPr lang="en-US" dirty="0" smtClean="0"/>
              <a:t> pillar (only 3% of original members remained)</a:t>
            </a:r>
          </a:p>
          <a:p>
            <a:pPr lvl="2">
              <a:lnSpc>
                <a:spcPct val="120000"/>
              </a:lnSpc>
            </a:pPr>
            <a:endParaRPr lang="en-US" dirty="0"/>
          </a:p>
        </p:txBody>
      </p:sp>
    </p:spTree>
    <p:extLst>
      <p:ext uri="{BB962C8B-B14F-4D97-AF65-F5344CB8AC3E}">
        <p14:creationId xmlns:p14="http://schemas.microsoft.com/office/powerpoint/2010/main" val="2176355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Structure of the presentation</a:t>
            </a:r>
            <a:endParaRPr lang="en-US" dirty="0"/>
          </a:p>
        </p:txBody>
      </p:sp>
      <p:sp>
        <p:nvSpPr>
          <p:cNvPr id="3" name="Content Placeholder 2"/>
          <p:cNvSpPr>
            <a:spLocks noGrp="1"/>
          </p:cNvSpPr>
          <p:nvPr>
            <p:ph sz="quarter" idx="1"/>
          </p:nvPr>
        </p:nvSpPr>
        <p:spPr>
          <a:xfrm>
            <a:off x="301752" y="1527047"/>
            <a:ext cx="8503920" cy="4882025"/>
          </a:xfrm>
        </p:spPr>
        <p:txBody>
          <a:bodyPr>
            <a:normAutofit/>
          </a:bodyPr>
          <a:lstStyle/>
          <a:p>
            <a:pPr marL="514350" indent="-514350">
              <a:buFont typeface="+mj-lt"/>
              <a:buAutoNum type="arabicPeriod"/>
            </a:pPr>
            <a:r>
              <a:rPr lang="en-US" dirty="0" smtClean="0"/>
              <a:t>The ‘new pension orthodoxy’</a:t>
            </a:r>
          </a:p>
          <a:p>
            <a:pPr lvl="1"/>
            <a:r>
              <a:rPr lang="en-US" dirty="0" smtClean="0"/>
              <a:t>Averting the Old-Age Crisis</a:t>
            </a:r>
          </a:p>
          <a:p>
            <a:pPr lvl="1"/>
            <a:r>
              <a:rPr lang="en-US" dirty="0" smtClean="0"/>
              <a:t>Criticism and reassessment</a:t>
            </a:r>
          </a:p>
          <a:p>
            <a:pPr marL="514350" indent="-514350">
              <a:buFont typeface="+mj-lt"/>
              <a:buAutoNum type="arabicPeriod"/>
            </a:pPr>
            <a:r>
              <a:rPr lang="en-US" dirty="0" smtClean="0"/>
              <a:t>Pension privatization in Central and East Europe</a:t>
            </a:r>
          </a:p>
          <a:p>
            <a:pPr lvl="1"/>
            <a:r>
              <a:rPr lang="en-US" dirty="0" smtClean="0"/>
              <a:t>Diffusion and variation</a:t>
            </a:r>
          </a:p>
          <a:p>
            <a:pPr marL="514350" indent="-514350">
              <a:buFont typeface="+mj-lt"/>
              <a:buAutoNum type="arabicPeriod"/>
            </a:pPr>
            <a:r>
              <a:rPr lang="en-US" dirty="0" smtClean="0"/>
              <a:t>The financial crisis as dual exogenous shock</a:t>
            </a:r>
          </a:p>
          <a:p>
            <a:pPr lvl="1"/>
            <a:r>
              <a:rPr lang="en-US" dirty="0" smtClean="0"/>
              <a:t>Impact of the crisis</a:t>
            </a:r>
          </a:p>
          <a:p>
            <a:pPr lvl="1"/>
            <a:r>
              <a:rPr lang="en-US" dirty="0" smtClean="0"/>
              <a:t>Impact of the Stability and Growth Pact</a:t>
            </a:r>
          </a:p>
          <a:p>
            <a:pPr lvl="1"/>
            <a:r>
              <a:rPr lang="en-US" dirty="0" smtClean="0"/>
              <a:t>Reform reversals</a:t>
            </a:r>
          </a:p>
          <a:p>
            <a:pPr marL="514350" indent="-514350">
              <a:buFont typeface="+mj-lt"/>
              <a:buAutoNum type="arabicPeriod"/>
            </a:pPr>
            <a:r>
              <a:rPr lang="en-US" dirty="0" smtClean="0"/>
              <a:t>Theoretical implications</a:t>
            </a:r>
          </a:p>
          <a:p>
            <a:pPr lvl="1"/>
            <a:r>
              <a:rPr lang="en-US" dirty="0" smtClean="0"/>
              <a:t>Croatia, Hungary, Poland and Slovenia compared</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2</a:t>
            </a:fld>
            <a:endParaRPr kumimoji="0" lang="en-US" dirty="0"/>
          </a:p>
        </p:txBody>
      </p:sp>
    </p:spTree>
    <p:extLst>
      <p:ext uri="{BB962C8B-B14F-4D97-AF65-F5344CB8AC3E}">
        <p14:creationId xmlns:p14="http://schemas.microsoft.com/office/powerpoint/2010/main" val="1776583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The consensual democracies  </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20</a:t>
            </a:fld>
            <a:endParaRPr kumimoji="0" lang="en-US" dirty="0"/>
          </a:p>
        </p:txBody>
      </p:sp>
      <p:sp>
        <p:nvSpPr>
          <p:cNvPr id="4" name="Content Placeholder 3"/>
          <p:cNvSpPr>
            <a:spLocks noGrp="1"/>
          </p:cNvSpPr>
          <p:nvPr>
            <p:ph sz="quarter" idx="1"/>
          </p:nvPr>
        </p:nvSpPr>
        <p:spPr>
          <a:xfrm>
            <a:off x="301752" y="1418192"/>
            <a:ext cx="8503920" cy="5246286"/>
          </a:xfrm>
        </p:spPr>
        <p:txBody>
          <a:bodyPr>
            <a:normAutofit fontScale="77500" lnSpcReduction="20000"/>
          </a:bodyPr>
          <a:lstStyle/>
          <a:p>
            <a:pPr>
              <a:lnSpc>
                <a:spcPct val="120000"/>
              </a:lnSpc>
            </a:pPr>
            <a:r>
              <a:rPr lang="en-US" dirty="0" smtClean="0"/>
              <a:t>Poland</a:t>
            </a:r>
          </a:p>
          <a:p>
            <a:pPr lvl="1">
              <a:lnSpc>
                <a:spcPct val="120000"/>
              </a:lnSpc>
            </a:pPr>
            <a:r>
              <a:rPr lang="en-US" dirty="0" smtClean="0"/>
              <a:t>after 1997 parliamentary system, checks and balances, SLD-PSL coalition</a:t>
            </a:r>
          </a:p>
          <a:p>
            <a:pPr lvl="1">
              <a:lnSpc>
                <a:spcPct val="120000"/>
              </a:lnSpc>
            </a:pPr>
            <a:r>
              <a:rPr lang="en-US" dirty="0" smtClean="0"/>
              <a:t>depoliticized Plenipotentiary </a:t>
            </a:r>
            <a:r>
              <a:rPr lang="en-US" dirty="0"/>
              <a:t>(</a:t>
            </a:r>
            <a:r>
              <a:rPr lang="en-US" dirty="0" err="1"/>
              <a:t>Bączkowski</a:t>
            </a:r>
            <a:r>
              <a:rPr lang="en-US" dirty="0"/>
              <a:t>, </a:t>
            </a:r>
            <a:r>
              <a:rPr lang="en-US" dirty="0" err="1"/>
              <a:t>Hausner</a:t>
            </a:r>
            <a:r>
              <a:rPr lang="en-US" dirty="0"/>
              <a:t>, </a:t>
            </a:r>
            <a:r>
              <a:rPr lang="en-US" dirty="0" err="1"/>
              <a:t>Lewicka</a:t>
            </a:r>
            <a:r>
              <a:rPr lang="en-US" dirty="0" smtClean="0"/>
              <a:t>) and cross-parliamentary, cross-governmental consensus in 1997-8</a:t>
            </a:r>
          </a:p>
          <a:p>
            <a:pPr lvl="2">
              <a:lnSpc>
                <a:spcPct val="120000"/>
              </a:lnSpc>
            </a:pPr>
            <a:r>
              <a:rPr lang="en-US" dirty="0" smtClean="0"/>
              <a:t>professional, innovative Security through Diversity</a:t>
            </a:r>
          </a:p>
          <a:p>
            <a:pPr lvl="2">
              <a:lnSpc>
                <a:spcPct val="120000"/>
              </a:lnSpc>
            </a:pPr>
            <a:r>
              <a:rPr lang="en-US" dirty="0" smtClean="0"/>
              <a:t>few disproportionalities, but incomplete reforms</a:t>
            </a:r>
          </a:p>
          <a:p>
            <a:pPr lvl="1">
              <a:lnSpc>
                <a:spcPct val="120000"/>
              </a:lnSpc>
            </a:pPr>
            <a:r>
              <a:rPr lang="en-US" dirty="0" smtClean="0"/>
              <a:t>marginal reversals, political capital to finalize reforms disappeared, 2</a:t>
            </a:r>
            <a:r>
              <a:rPr lang="en-US" baseline="30000" dirty="0" smtClean="0"/>
              <a:t>nd</a:t>
            </a:r>
            <a:r>
              <a:rPr lang="en-US" dirty="0" smtClean="0"/>
              <a:t> pillar temporarily reduced</a:t>
            </a:r>
          </a:p>
          <a:p>
            <a:pPr>
              <a:lnSpc>
                <a:spcPct val="120000"/>
              </a:lnSpc>
            </a:pPr>
            <a:r>
              <a:rPr lang="en-US" dirty="0" smtClean="0"/>
              <a:t>Slovenia</a:t>
            </a:r>
          </a:p>
          <a:p>
            <a:pPr lvl="1">
              <a:lnSpc>
                <a:spcPct val="120000"/>
              </a:lnSpc>
            </a:pPr>
            <a:r>
              <a:rPr lang="en-US" dirty="0" smtClean="0"/>
              <a:t>only neo-corporatist democracy in CEE</a:t>
            </a:r>
          </a:p>
          <a:p>
            <a:pPr lvl="1">
              <a:lnSpc>
                <a:spcPct val="120000"/>
              </a:lnSpc>
            </a:pPr>
            <a:r>
              <a:rPr lang="en-US" dirty="0" smtClean="0"/>
              <a:t>unilateral decision-making by LDS (</a:t>
            </a:r>
            <a:r>
              <a:rPr lang="en-US" dirty="0" err="1" smtClean="0"/>
              <a:t>Rop</a:t>
            </a:r>
            <a:r>
              <a:rPr lang="en-US" dirty="0" smtClean="0"/>
              <a:t>) in 1997-9</a:t>
            </a:r>
          </a:p>
          <a:p>
            <a:pPr lvl="2">
              <a:lnSpc>
                <a:spcPct val="120000"/>
              </a:lnSpc>
            </a:pPr>
            <a:r>
              <a:rPr lang="en-US" dirty="0" smtClean="0"/>
              <a:t>impossible to reach an agreement with successor union ZSSS</a:t>
            </a:r>
          </a:p>
          <a:p>
            <a:pPr lvl="2">
              <a:lnSpc>
                <a:spcPct val="120000"/>
              </a:lnSpc>
            </a:pPr>
            <a:r>
              <a:rPr lang="en-US" dirty="0" smtClean="0"/>
              <a:t>dilution of the White Paper and elimination of 2</a:t>
            </a:r>
            <a:r>
              <a:rPr lang="en-US" baseline="30000" dirty="0" smtClean="0"/>
              <a:t>nd</a:t>
            </a:r>
            <a:r>
              <a:rPr lang="en-US" dirty="0" smtClean="0"/>
              <a:t> pillar</a:t>
            </a:r>
          </a:p>
          <a:p>
            <a:pPr lvl="1">
              <a:lnSpc>
                <a:spcPct val="120000"/>
              </a:lnSpc>
            </a:pPr>
            <a:r>
              <a:rPr lang="en-US" dirty="0" smtClean="0"/>
              <a:t>quasi-mandatory pillar for public employees legislated in 2003 </a:t>
            </a:r>
          </a:p>
          <a:p>
            <a:pPr lvl="1">
              <a:lnSpc>
                <a:spcPct val="120000"/>
              </a:lnSpc>
            </a:pPr>
            <a:r>
              <a:rPr lang="en-US" dirty="0" smtClean="0"/>
              <a:t>marginal reversals, political capital for further reforms disappeared;</a:t>
            </a:r>
          </a:p>
          <a:p>
            <a:pPr lvl="1">
              <a:lnSpc>
                <a:spcPct val="120000"/>
              </a:lnSpc>
            </a:pPr>
            <a:r>
              <a:rPr lang="en-US" dirty="0" smtClean="0"/>
              <a:t>failure of the 2010-11 pension reform.</a:t>
            </a:r>
          </a:p>
        </p:txBody>
      </p:sp>
    </p:spTree>
    <p:extLst>
      <p:ext uri="{BB962C8B-B14F-4D97-AF65-F5344CB8AC3E}">
        <p14:creationId xmlns:p14="http://schemas.microsoft.com/office/powerpoint/2010/main" val="784338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An institutionalist perspective</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21</a:t>
            </a:fld>
            <a:endParaRPr kumimoji="0" lang="en-US" dirty="0"/>
          </a:p>
        </p:txBody>
      </p:sp>
      <p:sp>
        <p:nvSpPr>
          <p:cNvPr id="4" name="Content Placeholder 3"/>
          <p:cNvSpPr>
            <a:spLocks noGrp="1"/>
          </p:cNvSpPr>
          <p:nvPr>
            <p:ph sz="quarter" idx="1"/>
          </p:nvPr>
        </p:nvSpPr>
        <p:spPr>
          <a:xfrm>
            <a:off x="301752" y="1596571"/>
            <a:ext cx="8503920" cy="4922765"/>
          </a:xfrm>
        </p:spPr>
        <p:txBody>
          <a:bodyPr>
            <a:normAutofit fontScale="92500"/>
          </a:bodyPr>
          <a:lstStyle/>
          <a:p>
            <a:r>
              <a:rPr lang="en-US" dirty="0" smtClean="0"/>
              <a:t>High </a:t>
            </a:r>
            <a:r>
              <a:rPr lang="en-US" dirty="0"/>
              <a:t>polarization </a:t>
            </a:r>
            <a:r>
              <a:rPr lang="en-US" dirty="0" smtClean="0"/>
              <a:t>and </a:t>
            </a:r>
            <a:r>
              <a:rPr lang="en-US" dirty="0"/>
              <a:t>concentration of </a:t>
            </a:r>
            <a:r>
              <a:rPr lang="en-US" dirty="0" smtClean="0"/>
              <a:t>authority</a:t>
            </a:r>
            <a:endParaRPr lang="en-US" dirty="0"/>
          </a:p>
          <a:p>
            <a:pPr lvl="1"/>
            <a:r>
              <a:rPr lang="en-US" dirty="0" smtClean="0"/>
              <a:t>lower the time and transaction costs of reforms;</a:t>
            </a:r>
          </a:p>
          <a:p>
            <a:pPr lvl="1"/>
            <a:r>
              <a:rPr lang="en-US" dirty="0" smtClean="0"/>
              <a:t>may reduce the </a:t>
            </a:r>
            <a:r>
              <a:rPr lang="en-US" dirty="0"/>
              <a:t>adaptability of reforms to changing socioeconomic circumstances, due to </a:t>
            </a:r>
            <a:r>
              <a:rPr lang="en-US" dirty="0" smtClean="0"/>
              <a:t>built-in ‘disproportionalities’;</a:t>
            </a:r>
            <a:endParaRPr lang="en-US" dirty="0"/>
          </a:p>
          <a:p>
            <a:pPr lvl="1"/>
            <a:r>
              <a:rPr lang="en-US" dirty="0" smtClean="0"/>
              <a:t>decrease the </a:t>
            </a:r>
            <a:r>
              <a:rPr lang="en-US" dirty="0"/>
              <a:t>resilience of reforms to changes in political power, due to wide ideological swings between subsequent governments</a:t>
            </a:r>
            <a:r>
              <a:rPr lang="en-US" dirty="0" smtClean="0"/>
              <a:t>.</a:t>
            </a:r>
          </a:p>
          <a:p>
            <a:r>
              <a:rPr lang="en-US" dirty="0" smtClean="0"/>
              <a:t>Low polarization and dispersion of authority</a:t>
            </a:r>
          </a:p>
          <a:p>
            <a:pPr lvl="1"/>
            <a:r>
              <a:rPr lang="en-US" dirty="0" smtClean="0"/>
              <a:t>increase the time and transaction costs of reforms;</a:t>
            </a:r>
          </a:p>
          <a:p>
            <a:pPr lvl="1"/>
            <a:r>
              <a:rPr lang="en-US" dirty="0" smtClean="0"/>
              <a:t>may increase the adaptability of reforms, due to inter-temporal quid-pro-quos;</a:t>
            </a:r>
          </a:p>
          <a:p>
            <a:pPr lvl="1"/>
            <a:r>
              <a:rPr lang="en-US" dirty="0" smtClean="0"/>
              <a:t>increase the resilience to changes in political power;</a:t>
            </a:r>
          </a:p>
          <a:p>
            <a:pPr lvl="1"/>
            <a:r>
              <a:rPr lang="en-US" dirty="0" smtClean="0"/>
              <a:t>render future reforms and adjustments difficult.</a:t>
            </a:r>
            <a:endParaRPr lang="en-US" dirty="0"/>
          </a:p>
          <a:p>
            <a:endParaRPr lang="en-US" dirty="0"/>
          </a:p>
        </p:txBody>
      </p:sp>
    </p:spTree>
    <p:extLst>
      <p:ext uri="{BB962C8B-B14F-4D97-AF65-F5344CB8AC3E}">
        <p14:creationId xmlns:p14="http://schemas.microsoft.com/office/powerpoint/2010/main" val="3569063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accent1"/>
                </a:solidFill>
              </a:rPr>
              <a:t>Part I - The ‘</a:t>
            </a:r>
            <a:r>
              <a:rPr lang="en-US" dirty="0">
                <a:solidFill>
                  <a:srgbClr val="D16349"/>
                </a:solidFill>
              </a:rPr>
              <a:t>new</a:t>
            </a:r>
            <a:r>
              <a:rPr lang="en-US" dirty="0">
                <a:solidFill>
                  <a:schemeClr val="accent1"/>
                </a:solidFill>
              </a:rPr>
              <a:t> pension orthodoxy'</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3</a:t>
            </a:fld>
            <a:endParaRPr kumimoji="0" lang="en-US" dirty="0"/>
          </a:p>
        </p:txBody>
      </p:sp>
      <p:sp>
        <p:nvSpPr>
          <p:cNvPr id="4" name="Content Placeholder 3"/>
          <p:cNvSpPr>
            <a:spLocks noGrp="1"/>
          </p:cNvSpPr>
          <p:nvPr>
            <p:ph sz="quarter" idx="1"/>
          </p:nvPr>
        </p:nvSpPr>
        <p:spPr>
          <a:xfrm>
            <a:off x="301752" y="1722712"/>
            <a:ext cx="8503920" cy="4376336"/>
          </a:xfrm>
        </p:spPr>
        <p:txBody>
          <a:bodyPr/>
          <a:lstStyle/>
          <a:p>
            <a:pPr marL="0" indent="0" algn="ctr">
              <a:buNone/>
            </a:pPr>
            <a:r>
              <a:rPr lang="en-US" dirty="0" smtClean="0"/>
              <a:t>The World Bank’s three pillars</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2946723259"/>
              </p:ext>
            </p:extLst>
          </p:nvPr>
        </p:nvGraphicFramePr>
        <p:xfrm>
          <a:off x="301752" y="2517272"/>
          <a:ext cx="8504241" cy="3377386"/>
        </p:xfrm>
        <a:graphic>
          <a:graphicData uri="http://schemas.openxmlformats.org/drawingml/2006/table">
            <a:tbl>
              <a:tblPr lastCol="1" bandRow="1">
                <a:tableStyleId>{EB344D84-9AFB-497E-A393-DC336BA19D2E}</a:tableStyleId>
              </a:tblPr>
              <a:tblGrid>
                <a:gridCol w="2317865"/>
                <a:gridCol w="2317865"/>
                <a:gridCol w="2317865"/>
                <a:gridCol w="1550646"/>
              </a:tblGrid>
              <a:tr h="654933">
                <a:tc>
                  <a:txBody>
                    <a:bodyPr/>
                    <a:lstStyle/>
                    <a:p>
                      <a:pPr indent="0" algn="ctr">
                        <a:lnSpc>
                          <a:spcPct val="100000"/>
                        </a:lnSpc>
                        <a:spcAft>
                          <a:spcPts val="0"/>
                        </a:spcAft>
                      </a:pPr>
                      <a:r>
                        <a:rPr lang="en-GB" sz="2000" dirty="0">
                          <a:effectLst/>
                        </a:rPr>
                        <a:t>Redistributive plus coinsurance</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effectLst/>
                        </a:rPr>
                        <a:t>Savings plus coinsurance</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effectLst/>
                        </a:rPr>
                        <a:t>Savings plus coinsurance</a:t>
                      </a:r>
                      <a:endParaRPr lang="en-US" sz="2000" dirty="0">
                        <a:effectLst/>
                        <a:latin typeface="Times New Roman"/>
                        <a:ea typeface="Times New Roman"/>
                      </a:endParaRPr>
                    </a:p>
                  </a:txBody>
                  <a:tcPr marL="68580" marR="68580" marT="0" marB="0" anchor="ctr"/>
                </a:tc>
                <a:tc>
                  <a:txBody>
                    <a:bodyPr/>
                    <a:lstStyle/>
                    <a:p>
                      <a:pPr indent="0" algn="l">
                        <a:lnSpc>
                          <a:spcPct val="100000"/>
                        </a:lnSpc>
                        <a:spcAft>
                          <a:spcPts val="0"/>
                        </a:spcAft>
                      </a:pPr>
                      <a:r>
                        <a:rPr lang="en-GB" sz="2000" b="1" dirty="0">
                          <a:effectLst/>
                        </a:rPr>
                        <a:t>Objectives</a:t>
                      </a:r>
                      <a:endParaRPr lang="en-US" sz="2000" b="1" dirty="0">
                        <a:effectLst/>
                        <a:latin typeface="Times New Roman"/>
                        <a:ea typeface="Times New Roman"/>
                      </a:endParaRPr>
                    </a:p>
                  </a:txBody>
                  <a:tcPr marL="68580" marR="68580" marT="0" marB="0" anchor="ctr"/>
                </a:tc>
              </a:tr>
              <a:tr h="1086864">
                <a:tc>
                  <a:txBody>
                    <a:bodyPr/>
                    <a:lstStyle/>
                    <a:p>
                      <a:pPr indent="0" algn="ctr">
                        <a:lnSpc>
                          <a:spcPct val="100000"/>
                        </a:lnSpc>
                        <a:spcAft>
                          <a:spcPts val="0"/>
                        </a:spcAft>
                      </a:pPr>
                      <a:r>
                        <a:rPr lang="en-GB" sz="2000" dirty="0">
                          <a:effectLst/>
                        </a:rPr>
                        <a:t>Means-tested, minimum pension guarantee, or flat</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effectLst/>
                        </a:rPr>
                        <a:t>Personal savings plan or occupational plan</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a:effectLst/>
                        </a:rPr>
                        <a:t>Personal savings plan or occupational plan</a:t>
                      </a:r>
                      <a:endParaRPr lang="en-US" sz="2000">
                        <a:effectLst/>
                        <a:latin typeface="Times New Roman"/>
                        <a:ea typeface="Times New Roman"/>
                      </a:endParaRPr>
                    </a:p>
                  </a:txBody>
                  <a:tcPr marL="68580" marR="68580" marT="0" marB="0" anchor="ctr"/>
                </a:tc>
                <a:tc>
                  <a:txBody>
                    <a:bodyPr/>
                    <a:lstStyle/>
                    <a:p>
                      <a:pPr indent="0" algn="l">
                        <a:lnSpc>
                          <a:spcPct val="100000"/>
                        </a:lnSpc>
                        <a:spcAft>
                          <a:spcPts val="0"/>
                        </a:spcAft>
                      </a:pPr>
                      <a:r>
                        <a:rPr lang="en-GB" sz="2000" b="1" dirty="0">
                          <a:effectLst/>
                        </a:rPr>
                        <a:t>Form</a:t>
                      </a:r>
                      <a:endParaRPr lang="en-US" sz="2000" b="1" dirty="0">
                        <a:effectLst/>
                        <a:latin typeface="Times New Roman"/>
                        <a:ea typeface="Times New Roman"/>
                      </a:endParaRPr>
                    </a:p>
                  </a:txBody>
                  <a:tcPr marL="68580" marR="68580" marT="0" marB="0" anchor="ctr"/>
                </a:tc>
              </a:tr>
              <a:tr h="531223">
                <a:tc>
                  <a:txBody>
                    <a:bodyPr/>
                    <a:lstStyle/>
                    <a:p>
                      <a:pPr indent="0" algn="ctr">
                        <a:lnSpc>
                          <a:spcPct val="100000"/>
                        </a:lnSpc>
                        <a:spcAft>
                          <a:spcPts val="0"/>
                        </a:spcAft>
                      </a:pPr>
                      <a:r>
                        <a:rPr lang="en-GB" sz="2000">
                          <a:effectLst/>
                        </a:rPr>
                        <a:t>Tax-financed</a:t>
                      </a:r>
                      <a:endParaRPr lang="en-US" sz="200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effectLst/>
                        </a:rPr>
                        <a:t>Regulated fully funded</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effectLst/>
                        </a:rPr>
                        <a:t>Fully funded</a:t>
                      </a:r>
                      <a:endParaRPr lang="en-US" sz="2000" dirty="0">
                        <a:effectLst/>
                        <a:latin typeface="Times New Roman"/>
                        <a:ea typeface="Times New Roman"/>
                      </a:endParaRPr>
                    </a:p>
                  </a:txBody>
                  <a:tcPr marL="68580" marR="68580" marT="0" marB="0" anchor="ctr"/>
                </a:tc>
                <a:tc>
                  <a:txBody>
                    <a:bodyPr/>
                    <a:lstStyle/>
                    <a:p>
                      <a:pPr indent="0" algn="l">
                        <a:lnSpc>
                          <a:spcPct val="100000"/>
                        </a:lnSpc>
                        <a:spcAft>
                          <a:spcPts val="0"/>
                        </a:spcAft>
                      </a:pPr>
                      <a:r>
                        <a:rPr lang="en-GB" sz="2000" b="1" dirty="0">
                          <a:effectLst/>
                        </a:rPr>
                        <a:t>Financing</a:t>
                      </a:r>
                      <a:endParaRPr lang="en-US" sz="2000" b="1" dirty="0">
                        <a:effectLst/>
                        <a:latin typeface="Times New Roman"/>
                        <a:ea typeface="Times New Roman"/>
                      </a:endParaRPr>
                    </a:p>
                  </a:txBody>
                  <a:tcPr marL="68580" marR="68580" marT="0" marB="0" anchor="ctr"/>
                </a:tc>
              </a:tr>
              <a:tr h="1025989">
                <a:tc>
                  <a:txBody>
                    <a:bodyPr/>
                    <a:lstStyle/>
                    <a:p>
                      <a:pPr indent="0" algn="ctr">
                        <a:lnSpc>
                          <a:spcPct val="100000"/>
                        </a:lnSpc>
                        <a:spcAft>
                          <a:spcPts val="0"/>
                        </a:spcAft>
                      </a:pPr>
                      <a:r>
                        <a:rPr lang="en-GB" sz="2000" dirty="0">
                          <a:solidFill>
                            <a:srgbClr val="D16349"/>
                          </a:solidFill>
                          <a:effectLst/>
                        </a:rPr>
                        <a:t>Mandatory publicly managed (first) pillar</a:t>
                      </a:r>
                      <a:endParaRPr lang="en-US" sz="2000" dirty="0">
                        <a:solidFill>
                          <a:srgbClr val="D16349"/>
                        </a:solidFill>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solidFill>
                            <a:srgbClr val="D16349"/>
                          </a:solidFill>
                          <a:effectLst/>
                        </a:rPr>
                        <a:t>Mandatory privately managed (second) pillar</a:t>
                      </a:r>
                      <a:endParaRPr lang="en-US" sz="2000" dirty="0">
                        <a:solidFill>
                          <a:srgbClr val="D16349"/>
                        </a:solidFill>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a:solidFill>
                            <a:srgbClr val="D16349"/>
                          </a:solidFill>
                          <a:effectLst/>
                        </a:rPr>
                        <a:t>Voluntary (third) pillar</a:t>
                      </a:r>
                      <a:endParaRPr lang="en-US" sz="2000" dirty="0">
                        <a:solidFill>
                          <a:srgbClr val="D16349"/>
                        </a:solidFill>
                        <a:effectLst/>
                        <a:latin typeface="Times New Roman"/>
                        <a:ea typeface="Times New Roman"/>
                      </a:endParaRPr>
                    </a:p>
                  </a:txBody>
                  <a:tcPr marL="68580" marR="68580" marT="0" marB="0" anchor="ctr"/>
                </a:tc>
                <a:tc>
                  <a:txBody>
                    <a:bodyPr/>
                    <a:lstStyle/>
                    <a:p>
                      <a:pPr indent="0" algn="l">
                        <a:lnSpc>
                          <a:spcPct val="100000"/>
                        </a:lnSpc>
                        <a:spcAft>
                          <a:spcPts val="0"/>
                        </a:spcAft>
                      </a:pPr>
                      <a:r>
                        <a:rPr lang="en-GB" sz="2000" b="0" dirty="0">
                          <a:effectLst/>
                        </a:rPr>
                        <a:t> </a:t>
                      </a:r>
                      <a:endParaRPr lang="en-US" sz="2000" b="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40113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Criticism: Economics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4</a:t>
            </a:fld>
            <a:endParaRPr kumimoji="0" lang="en-US" dirty="0"/>
          </a:p>
        </p:txBody>
      </p:sp>
      <p:sp>
        <p:nvSpPr>
          <p:cNvPr id="4" name="Content Placeholder 3"/>
          <p:cNvSpPr>
            <a:spLocks noGrp="1"/>
          </p:cNvSpPr>
          <p:nvPr>
            <p:ph sz="quarter" idx="1"/>
          </p:nvPr>
        </p:nvSpPr>
        <p:spPr>
          <a:xfrm>
            <a:off x="189778" y="1409301"/>
            <a:ext cx="8758970" cy="5087368"/>
          </a:xfrm>
        </p:spPr>
        <p:txBody>
          <a:bodyPr>
            <a:normAutofit fontScale="92500"/>
          </a:bodyPr>
          <a:lstStyle/>
          <a:p>
            <a:r>
              <a:rPr lang="en-US" dirty="0"/>
              <a:t>First-order impact </a:t>
            </a:r>
            <a:r>
              <a:rPr lang="en-US" dirty="0" smtClean="0"/>
              <a:t>is nil</a:t>
            </a:r>
            <a:endParaRPr lang="en-US" dirty="0"/>
          </a:p>
          <a:p>
            <a:pPr marL="274320" lvl="1" indent="0" algn="r">
              <a:buNone/>
            </a:pPr>
            <a:r>
              <a:rPr lang="en-US" i="1" dirty="0" smtClean="0"/>
              <a:t>‘privatization </a:t>
            </a:r>
            <a:r>
              <a:rPr lang="en-US" i="1" dirty="0"/>
              <a:t>without prefunding would not increase returns </a:t>
            </a:r>
            <a:r>
              <a:rPr lang="en-US" i="1" dirty="0" smtClean="0"/>
              <a:t>at all</a:t>
            </a:r>
            <a:r>
              <a:rPr lang="en-US" i="1" dirty="0"/>
              <a:t>, net of the new taxes needed to pay for unfunded liabilities</a:t>
            </a:r>
            <a:r>
              <a:rPr lang="en-US" i="1" dirty="0" smtClean="0"/>
              <a:t>.’</a:t>
            </a:r>
            <a:r>
              <a:rPr lang="en-US" i="1" dirty="0"/>
              <a:t> </a:t>
            </a:r>
            <a:r>
              <a:rPr lang="en-US" dirty="0"/>
              <a:t>	</a:t>
            </a:r>
            <a:r>
              <a:rPr lang="en-US" dirty="0" smtClean="0"/>
              <a:t>				(</a:t>
            </a:r>
            <a:r>
              <a:rPr lang="en-US" dirty="0" err="1"/>
              <a:t>Geanakoplos</a:t>
            </a:r>
            <a:r>
              <a:rPr lang="en-US" dirty="0"/>
              <a:t> et al., 1998</a:t>
            </a:r>
            <a:r>
              <a:rPr lang="en-US" dirty="0" smtClean="0"/>
              <a:t>)</a:t>
            </a:r>
          </a:p>
          <a:p>
            <a:pPr marL="274320" lvl="1" indent="0" algn="r">
              <a:buNone/>
            </a:pPr>
            <a:r>
              <a:rPr lang="en-US" i="1" dirty="0" smtClean="0"/>
              <a:t>‘Funded pensions face similar problems as PAYG schemes, and for exactly the same reason – a shortage of output. The only difference is that with funding the process is less direct and hence less transparent.’</a:t>
            </a:r>
          </a:p>
          <a:p>
            <a:pPr marL="274320" lvl="1" indent="0" algn="r">
              <a:buNone/>
            </a:pPr>
            <a:r>
              <a:rPr lang="en-US" dirty="0" smtClean="0"/>
              <a:t>(Barr, 2002)</a:t>
            </a:r>
          </a:p>
          <a:p>
            <a:r>
              <a:rPr lang="en-US" dirty="0" smtClean="0"/>
              <a:t>Second</a:t>
            </a:r>
            <a:r>
              <a:rPr lang="en-US" dirty="0"/>
              <a:t>-order </a:t>
            </a:r>
            <a:r>
              <a:rPr lang="en-US" dirty="0" smtClean="0"/>
              <a:t>impact is doubtful</a:t>
            </a:r>
            <a:endParaRPr lang="en-US" dirty="0"/>
          </a:p>
          <a:p>
            <a:pPr lvl="1"/>
            <a:r>
              <a:rPr lang="en-US" dirty="0" smtClean="0"/>
              <a:t>More </a:t>
            </a:r>
            <a:r>
              <a:rPr lang="en-US" dirty="0"/>
              <a:t>saving, more investment, more growth</a:t>
            </a:r>
          </a:p>
          <a:p>
            <a:pPr lvl="1"/>
            <a:r>
              <a:rPr lang="en-US" dirty="0" smtClean="0"/>
              <a:t>Increased labor </a:t>
            </a:r>
            <a:r>
              <a:rPr lang="en-US" dirty="0"/>
              <a:t>supply and improved reporting of earnings</a:t>
            </a:r>
          </a:p>
          <a:p>
            <a:pPr lvl="1"/>
            <a:r>
              <a:rPr lang="en-US" dirty="0" smtClean="0"/>
              <a:t>Lower </a:t>
            </a:r>
            <a:r>
              <a:rPr lang="en-US" dirty="0"/>
              <a:t>cost through competition between funds</a:t>
            </a:r>
          </a:p>
          <a:p>
            <a:pPr lvl="1"/>
            <a:r>
              <a:rPr lang="en-US" dirty="0" smtClean="0"/>
              <a:t>Internationalization </a:t>
            </a:r>
            <a:r>
              <a:rPr lang="en-US" dirty="0"/>
              <a:t>of risk: exporting capital </a:t>
            </a:r>
            <a:r>
              <a:rPr lang="en-US" dirty="0" smtClean="0"/>
              <a:t>vis-à-vis importing labor</a:t>
            </a:r>
            <a:endParaRPr lang="en-US" dirty="0"/>
          </a:p>
        </p:txBody>
      </p:sp>
    </p:spTree>
    <p:extLst>
      <p:ext uri="{BB962C8B-B14F-4D97-AF65-F5344CB8AC3E}">
        <p14:creationId xmlns:p14="http://schemas.microsoft.com/office/powerpoint/2010/main" val="76420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Criticism: Politics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5</a:t>
            </a:fld>
            <a:endParaRPr kumimoji="0" lang="en-US" dirty="0"/>
          </a:p>
        </p:txBody>
      </p:sp>
      <p:sp>
        <p:nvSpPr>
          <p:cNvPr id="4" name="Content Placeholder 3"/>
          <p:cNvSpPr>
            <a:spLocks noGrp="1"/>
          </p:cNvSpPr>
          <p:nvPr>
            <p:ph sz="quarter" idx="1"/>
          </p:nvPr>
        </p:nvSpPr>
        <p:spPr>
          <a:xfrm>
            <a:off x="301752" y="1527047"/>
            <a:ext cx="8503920" cy="4882025"/>
          </a:xfrm>
        </p:spPr>
        <p:txBody>
          <a:bodyPr>
            <a:normAutofit/>
          </a:bodyPr>
          <a:lstStyle/>
          <a:p>
            <a:r>
              <a:rPr lang="en-US" dirty="0" smtClean="0"/>
              <a:t>The backlash of losers</a:t>
            </a:r>
          </a:p>
          <a:p>
            <a:pPr marL="274320" lvl="1" indent="0" algn="r">
              <a:buNone/>
            </a:pPr>
            <a:r>
              <a:rPr lang="en-US" i="1" dirty="0" smtClean="0"/>
              <a:t>‘too often </a:t>
            </a:r>
            <a:r>
              <a:rPr lang="en-US" i="1" dirty="0"/>
              <a:t>the Bank has not addressed </a:t>
            </a:r>
            <a:r>
              <a:rPr lang="en-US" i="1" dirty="0" smtClean="0"/>
              <a:t>sufficiently the </a:t>
            </a:r>
            <a:r>
              <a:rPr lang="en-US" i="1" dirty="0"/>
              <a:t>primary goal of a pension system to </a:t>
            </a:r>
            <a:r>
              <a:rPr lang="en-US" i="1" dirty="0" smtClean="0"/>
              <a:t>reduce poverty </a:t>
            </a:r>
            <a:r>
              <a:rPr lang="en-US" i="1" dirty="0"/>
              <a:t>and provide adequate retirement </a:t>
            </a:r>
            <a:r>
              <a:rPr lang="en-US" i="1" dirty="0" smtClean="0"/>
              <a:t>income within </a:t>
            </a:r>
            <a:r>
              <a:rPr lang="en-US" i="1" dirty="0"/>
              <a:t>a fiscal constraint. It has also focused </a:t>
            </a:r>
            <a:r>
              <a:rPr lang="en-US" i="1" dirty="0" smtClean="0"/>
              <a:t>insufficient attention </a:t>
            </a:r>
            <a:r>
              <a:rPr lang="en-US" i="1" dirty="0"/>
              <a:t>on the income of the aged</a:t>
            </a:r>
            <a:r>
              <a:rPr lang="en-US" i="1" dirty="0" smtClean="0"/>
              <a:t>.’</a:t>
            </a:r>
          </a:p>
          <a:p>
            <a:pPr marL="274320" lvl="1" indent="0" algn="r">
              <a:buNone/>
            </a:pPr>
            <a:r>
              <a:rPr lang="en-US" dirty="0" smtClean="0"/>
              <a:t>(World Bank, IEG, 2006)</a:t>
            </a:r>
          </a:p>
          <a:p>
            <a:r>
              <a:rPr lang="en-US" dirty="0" smtClean="0"/>
              <a:t>Persistence of moral hazard</a:t>
            </a:r>
          </a:p>
          <a:p>
            <a:pPr lvl="1"/>
            <a:r>
              <a:rPr lang="en-US" dirty="0"/>
              <a:t>private funds are </a:t>
            </a:r>
            <a:r>
              <a:rPr lang="en-US" dirty="0" smtClean="0"/>
              <a:t>tempting </a:t>
            </a:r>
            <a:r>
              <a:rPr lang="en-US" dirty="0"/>
              <a:t>for politicians, </a:t>
            </a:r>
            <a:r>
              <a:rPr lang="en-US" dirty="0" smtClean="0"/>
              <a:t>as they accumulate </a:t>
            </a:r>
            <a:r>
              <a:rPr lang="en-US" dirty="0"/>
              <a:t>many years of </a:t>
            </a:r>
            <a:r>
              <a:rPr lang="en-US" dirty="0" smtClean="0"/>
              <a:t>contributions</a:t>
            </a:r>
            <a:r>
              <a:rPr lang="en-US" dirty="0"/>
              <a:t> </a:t>
            </a:r>
            <a:r>
              <a:rPr lang="en-US" dirty="0" smtClean="0"/>
              <a:t>(as </a:t>
            </a:r>
            <a:r>
              <a:rPr lang="en-US" dirty="0"/>
              <a:t>opposed to </a:t>
            </a:r>
            <a:r>
              <a:rPr lang="en-US" dirty="0" smtClean="0"/>
              <a:t>less than one </a:t>
            </a:r>
            <a:r>
              <a:rPr lang="en-US" dirty="0"/>
              <a:t>year in PAYG </a:t>
            </a:r>
            <a:r>
              <a:rPr lang="en-US" dirty="0" smtClean="0"/>
              <a:t>plans);</a:t>
            </a:r>
          </a:p>
          <a:p>
            <a:pPr lvl="1"/>
            <a:r>
              <a:rPr lang="en-US" dirty="0" smtClean="0"/>
              <a:t>renationalization as quick budget fix (Argentina, Hungary).</a:t>
            </a:r>
            <a:endParaRPr lang="en-US" dirty="0"/>
          </a:p>
        </p:txBody>
      </p:sp>
    </p:spTree>
    <p:extLst>
      <p:ext uri="{BB962C8B-B14F-4D97-AF65-F5344CB8AC3E}">
        <p14:creationId xmlns:p14="http://schemas.microsoft.com/office/powerpoint/2010/main" val="307627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Criticism: Transition costs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6</a:t>
            </a:fld>
            <a:endParaRPr kumimoji="0" lang="en-US" dirty="0"/>
          </a:p>
        </p:txBody>
      </p:sp>
      <p:sp>
        <p:nvSpPr>
          <p:cNvPr id="4" name="Content Placeholder 3"/>
          <p:cNvSpPr>
            <a:spLocks noGrp="1"/>
          </p:cNvSpPr>
          <p:nvPr>
            <p:ph sz="quarter" idx="1"/>
          </p:nvPr>
        </p:nvSpPr>
        <p:spPr>
          <a:xfrm>
            <a:off x="301752" y="1423900"/>
            <a:ext cx="8503920" cy="4631351"/>
          </a:xfrm>
        </p:spPr>
        <p:txBody>
          <a:bodyPr/>
          <a:lstStyle/>
          <a:p>
            <a:r>
              <a:rPr lang="en-US" dirty="0"/>
              <a:t>Transition </a:t>
            </a:r>
            <a:r>
              <a:rPr lang="en-US" dirty="0" smtClean="0"/>
              <a:t>costs</a:t>
            </a:r>
          </a:p>
          <a:p>
            <a:pPr lvl="1"/>
            <a:r>
              <a:rPr lang="en-US" dirty="0" smtClean="0"/>
              <a:t>during </a:t>
            </a:r>
            <a:r>
              <a:rPr lang="en-US" dirty="0"/>
              <a:t>transition government pays </a:t>
            </a:r>
            <a:r>
              <a:rPr lang="en-US" dirty="0" smtClean="0"/>
              <a:t>public pensions </a:t>
            </a:r>
            <a:r>
              <a:rPr lang="en-US" dirty="0"/>
              <a:t>while workers accumulate their </a:t>
            </a:r>
            <a:r>
              <a:rPr lang="en-US" dirty="0" smtClean="0"/>
              <a:t>own funds.</a:t>
            </a:r>
          </a:p>
          <a:p>
            <a:r>
              <a:rPr lang="en-US" dirty="0" smtClean="0"/>
              <a:t>Four views</a:t>
            </a:r>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3181086048"/>
              </p:ext>
            </p:extLst>
          </p:nvPr>
        </p:nvGraphicFramePr>
        <p:xfrm>
          <a:off x="519773" y="3211838"/>
          <a:ext cx="8092581" cy="2580627"/>
        </p:xfrm>
        <a:graphic>
          <a:graphicData uri="http://schemas.openxmlformats.org/drawingml/2006/table">
            <a:tbl>
              <a:tblPr firstRow="1" firstCol="1" bandRow="1">
                <a:tableStyleId>{EB344D84-9AFB-497E-A393-DC336BA19D2E}</a:tableStyleId>
              </a:tblPr>
              <a:tblGrid>
                <a:gridCol w="2697527"/>
                <a:gridCol w="2697527"/>
                <a:gridCol w="2697527"/>
              </a:tblGrid>
              <a:tr h="860209">
                <a:tc>
                  <a:txBody>
                    <a:bodyPr/>
                    <a:lstStyle/>
                    <a:p>
                      <a:pPr indent="0" algn="ctr">
                        <a:lnSpc>
                          <a:spcPct val="100000"/>
                        </a:lnSpc>
                        <a:spcAft>
                          <a:spcPts val="0"/>
                        </a:spcAft>
                      </a:pP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smtClean="0">
                          <a:effectLst/>
                        </a:rPr>
                        <a:t>Deduction of transition costs</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smtClean="0">
                          <a:effectLst/>
                        </a:rPr>
                        <a:t>Counting transition costs</a:t>
                      </a:r>
                      <a:endParaRPr lang="en-US" sz="2000" dirty="0">
                        <a:effectLst/>
                        <a:latin typeface="Times New Roman"/>
                        <a:ea typeface="Times New Roman"/>
                      </a:endParaRPr>
                    </a:p>
                  </a:txBody>
                  <a:tcPr marL="68580" marR="68580" marT="0" marB="0" anchor="ctr"/>
                </a:tc>
              </a:tr>
              <a:tr h="860209">
                <a:tc>
                  <a:txBody>
                    <a:bodyPr/>
                    <a:lstStyle/>
                    <a:p>
                      <a:pPr indent="0" algn="ctr">
                        <a:lnSpc>
                          <a:spcPct val="100000"/>
                        </a:lnSpc>
                        <a:spcAft>
                          <a:spcPts val="0"/>
                        </a:spcAft>
                      </a:pPr>
                      <a:r>
                        <a:rPr lang="en-GB" sz="2000" dirty="0" smtClean="0">
                          <a:effectLst/>
                        </a:rPr>
                        <a:t>Support for privatization</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smtClean="0">
                          <a:effectLst/>
                        </a:rPr>
                        <a:t>CEE governments</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smtClean="0">
                          <a:effectLst/>
                        </a:rPr>
                        <a:t>World Bank</a:t>
                      </a:r>
                      <a:endParaRPr lang="en-US" sz="2000" dirty="0">
                        <a:effectLst/>
                        <a:latin typeface="Times New Roman"/>
                        <a:ea typeface="Times New Roman"/>
                      </a:endParaRPr>
                    </a:p>
                  </a:txBody>
                  <a:tcPr marL="68580" marR="68580" marT="0" marB="0" anchor="ctr"/>
                </a:tc>
              </a:tr>
              <a:tr h="860209">
                <a:tc>
                  <a:txBody>
                    <a:bodyPr/>
                    <a:lstStyle/>
                    <a:p>
                      <a:pPr indent="0" algn="ctr">
                        <a:lnSpc>
                          <a:spcPct val="100000"/>
                        </a:lnSpc>
                        <a:spcAft>
                          <a:spcPts val="0"/>
                        </a:spcAft>
                      </a:pPr>
                      <a:r>
                        <a:rPr lang="en-GB" sz="2000" dirty="0" smtClean="0">
                          <a:effectLst/>
                        </a:rPr>
                        <a:t>Opposition against privatization</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US" sz="2000" dirty="0" smtClean="0">
                          <a:effectLst/>
                        </a:rPr>
                        <a:t>ILO (?)</a:t>
                      </a:r>
                      <a:endParaRPr lang="en-US" sz="2000" dirty="0">
                        <a:effectLst/>
                        <a:latin typeface="Times New Roman"/>
                        <a:ea typeface="Times New Roman"/>
                      </a:endParaRPr>
                    </a:p>
                  </a:txBody>
                  <a:tcPr marL="68580" marR="68580" marT="0" marB="0" anchor="ctr"/>
                </a:tc>
                <a:tc>
                  <a:txBody>
                    <a:bodyPr/>
                    <a:lstStyle/>
                    <a:p>
                      <a:pPr indent="0" algn="ctr">
                        <a:lnSpc>
                          <a:spcPct val="100000"/>
                        </a:lnSpc>
                        <a:spcAft>
                          <a:spcPts val="0"/>
                        </a:spcAft>
                      </a:pPr>
                      <a:r>
                        <a:rPr lang="en-GB" sz="2000" dirty="0" smtClean="0">
                          <a:effectLst/>
                        </a:rPr>
                        <a:t>IMF</a:t>
                      </a:r>
                      <a:endParaRPr lang="en-US" sz="2000" dirty="0">
                        <a:effectLst/>
                        <a:latin typeface="Times New Roman"/>
                        <a:ea typeface="Times New Roman"/>
                      </a:endParaRPr>
                    </a:p>
                  </a:txBody>
                  <a:tcPr marL="68580" marR="68580" marT="0" marB="0" anchor="ctr"/>
                </a:tc>
              </a:tr>
            </a:tbl>
          </a:graphicData>
        </a:graphic>
      </p:graphicFrame>
      <p:sp>
        <p:nvSpPr>
          <p:cNvPr id="7" name="Rectangle 6"/>
          <p:cNvSpPr/>
          <p:nvPr/>
        </p:nvSpPr>
        <p:spPr>
          <a:xfrm>
            <a:off x="519773" y="5917681"/>
            <a:ext cx="4613876" cy="369332"/>
          </a:xfrm>
          <a:prstGeom prst="rect">
            <a:avLst/>
          </a:prstGeom>
        </p:spPr>
        <p:txBody>
          <a:bodyPr wrap="none">
            <a:spAutoFit/>
          </a:bodyPr>
          <a:lstStyle/>
          <a:p>
            <a:r>
              <a:rPr lang="en-US" dirty="0" smtClean="0"/>
              <a:t>Adapted from Casey </a:t>
            </a:r>
            <a:r>
              <a:rPr lang="en-US" dirty="0"/>
              <a:t>and </a:t>
            </a:r>
            <a:r>
              <a:rPr lang="en-US" dirty="0" err="1" smtClean="0"/>
              <a:t>Simonovits</a:t>
            </a:r>
            <a:r>
              <a:rPr lang="en-US" dirty="0"/>
              <a:t> </a:t>
            </a:r>
            <a:r>
              <a:rPr lang="en-US" dirty="0" smtClean="0"/>
              <a:t>(2012</a:t>
            </a:r>
            <a:r>
              <a:rPr lang="en-US" dirty="0"/>
              <a:t>)</a:t>
            </a:r>
          </a:p>
        </p:txBody>
      </p:sp>
    </p:spTree>
    <p:extLst>
      <p:ext uri="{BB962C8B-B14F-4D97-AF65-F5344CB8AC3E}">
        <p14:creationId xmlns:p14="http://schemas.microsoft.com/office/powerpoint/2010/main" val="37542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accent1"/>
                </a:solidFill>
              </a:rPr>
              <a:t>Part II - </a:t>
            </a:r>
            <a:r>
              <a:rPr lang="en-US" dirty="0">
                <a:solidFill>
                  <a:srgbClr val="D16349"/>
                </a:solidFill>
              </a:rPr>
              <a:t>Pension</a:t>
            </a:r>
            <a:r>
              <a:rPr lang="en-US" dirty="0">
                <a:solidFill>
                  <a:schemeClr val="accent1"/>
                </a:solidFill>
              </a:rPr>
              <a:t> privatization in CEE</a:t>
            </a:r>
            <a:endParaRPr lang="en-US" dirty="0"/>
          </a:p>
        </p:txBody>
      </p:sp>
      <p:pic>
        <p:nvPicPr>
          <p:cNvPr id="4" name="Content Placeholder 3" descr="FIAP_Map.jpg"/>
          <p:cNvPicPr>
            <a:picLocks noGrp="1" noChangeAspect="1"/>
          </p:cNvPicPr>
          <p:nvPr>
            <p:ph sz="quarter" idx="1"/>
          </p:nvPr>
        </p:nvPicPr>
        <p:blipFill>
          <a:blip r:embed="rId3">
            <a:extLst>
              <a:ext uri="{28A0092B-C50C-407E-A947-70E740481C1C}">
                <a14:useLocalDpi xmlns:a14="http://schemas.microsoft.com/office/drawing/2010/main" val="0"/>
              </a:ext>
            </a:extLst>
          </a:blip>
          <a:srcRect l="-5771" r="-5771"/>
          <a:stretch>
            <a:fillRect/>
          </a:stretch>
        </p:blipFill>
        <p:spPr>
          <a:xfrm>
            <a:off x="-231098" y="1527047"/>
            <a:ext cx="9596507" cy="5159412"/>
          </a:xfrm>
        </p:spPr>
      </p:pic>
      <p:sp>
        <p:nvSpPr>
          <p:cNvPr id="5" name="Slide Number Placeholder 4"/>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7</a:t>
            </a:fld>
            <a:endParaRPr kumimoji="0" lang="en-US" dirty="0"/>
          </a:p>
        </p:txBody>
      </p:sp>
    </p:spTree>
    <p:extLst>
      <p:ext uri="{BB962C8B-B14F-4D97-AF65-F5344CB8AC3E}">
        <p14:creationId xmlns:p14="http://schemas.microsoft.com/office/powerpoint/2010/main" val="3381694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smtClean="0"/>
              <a:t>The socialist pension systems and transformational crises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8</a:t>
            </a:fld>
            <a:endParaRPr kumimoji="0" lang="en-US" dirty="0"/>
          </a:p>
        </p:txBody>
      </p:sp>
      <p:sp>
        <p:nvSpPr>
          <p:cNvPr id="4" name="Content Placeholder 3"/>
          <p:cNvSpPr>
            <a:spLocks noGrp="1"/>
          </p:cNvSpPr>
          <p:nvPr>
            <p:ph sz="quarter" idx="1"/>
          </p:nvPr>
        </p:nvSpPr>
        <p:spPr>
          <a:xfrm>
            <a:off x="301752" y="1369811"/>
            <a:ext cx="8503920" cy="5330954"/>
          </a:xfrm>
        </p:spPr>
        <p:txBody>
          <a:bodyPr>
            <a:normAutofit fontScale="77500" lnSpcReduction="20000"/>
          </a:bodyPr>
          <a:lstStyle/>
          <a:p>
            <a:r>
              <a:rPr lang="en-US" dirty="0" smtClean="0"/>
              <a:t>Three layers</a:t>
            </a:r>
          </a:p>
          <a:p>
            <a:pPr lvl="1"/>
            <a:r>
              <a:rPr lang="en-US" dirty="0" smtClean="0"/>
              <a:t>Bismarckian core </a:t>
            </a:r>
          </a:p>
          <a:p>
            <a:pPr lvl="2"/>
            <a:r>
              <a:rPr lang="en-GB" dirty="0" smtClean="0"/>
              <a:t>retirement </a:t>
            </a:r>
            <a:r>
              <a:rPr lang="en-GB" dirty="0"/>
              <a:t>became </a:t>
            </a:r>
            <a:r>
              <a:rPr lang="en-GB" dirty="0" smtClean="0"/>
              <a:t>the </a:t>
            </a:r>
            <a:r>
              <a:rPr lang="en-GB" dirty="0"/>
              <a:t>extension of the constitutionally guaranteed right to </a:t>
            </a:r>
            <a:r>
              <a:rPr lang="en-GB" dirty="0" smtClean="0"/>
              <a:t>work</a:t>
            </a:r>
          </a:p>
          <a:p>
            <a:pPr lvl="1"/>
            <a:r>
              <a:rPr lang="en-US" dirty="0"/>
              <a:t>post-war socialist social </a:t>
            </a:r>
            <a:r>
              <a:rPr lang="en-US" dirty="0" smtClean="0"/>
              <a:t>solidarity</a:t>
            </a:r>
          </a:p>
          <a:p>
            <a:pPr lvl="2"/>
            <a:r>
              <a:rPr lang="en-US" dirty="0" smtClean="0"/>
              <a:t>PAYG system and reinforced stratification</a:t>
            </a:r>
          </a:p>
          <a:p>
            <a:pPr lvl="1"/>
            <a:r>
              <a:rPr lang="en-US" dirty="0"/>
              <a:t>imported Stalinist </a:t>
            </a:r>
            <a:r>
              <a:rPr lang="en-US" dirty="0" smtClean="0"/>
              <a:t>centralization</a:t>
            </a:r>
          </a:p>
          <a:p>
            <a:pPr lvl="2"/>
            <a:r>
              <a:rPr lang="en-US" dirty="0" smtClean="0"/>
              <a:t>monolithic public administration</a:t>
            </a:r>
          </a:p>
          <a:p>
            <a:r>
              <a:rPr lang="en-US" dirty="0" smtClean="0"/>
              <a:t>Crisis under socialism</a:t>
            </a:r>
          </a:p>
          <a:p>
            <a:pPr lvl="1"/>
            <a:r>
              <a:rPr lang="en-US" dirty="0" smtClean="0"/>
              <a:t>financial strains</a:t>
            </a:r>
          </a:p>
          <a:p>
            <a:pPr lvl="2"/>
            <a:r>
              <a:rPr lang="en-US" dirty="0" smtClean="0"/>
              <a:t>low retirement age and long assimilated periods (e.g. maternity leave)</a:t>
            </a:r>
          </a:p>
          <a:p>
            <a:pPr lvl="2"/>
            <a:r>
              <a:rPr lang="en-US" dirty="0"/>
              <a:t>benefits calculated according to best- or last-years </a:t>
            </a:r>
            <a:r>
              <a:rPr lang="en-US" dirty="0" smtClean="0"/>
              <a:t>formulae</a:t>
            </a:r>
          </a:p>
          <a:p>
            <a:pPr lvl="2"/>
            <a:r>
              <a:rPr lang="en-US" dirty="0" smtClean="0"/>
              <a:t>cross</a:t>
            </a:r>
            <a:r>
              <a:rPr lang="en-US" dirty="0"/>
              <a:t>-subsidization of other budget </a:t>
            </a:r>
            <a:r>
              <a:rPr lang="en-US" dirty="0" smtClean="0"/>
              <a:t>expenditures (e.g</a:t>
            </a:r>
            <a:r>
              <a:rPr lang="en-US" dirty="0"/>
              <a:t>. social </a:t>
            </a:r>
            <a:r>
              <a:rPr lang="en-US" dirty="0" smtClean="0"/>
              <a:t>assistance)</a:t>
            </a:r>
          </a:p>
          <a:p>
            <a:pPr lvl="1"/>
            <a:r>
              <a:rPr lang="en-US" dirty="0" smtClean="0"/>
              <a:t> poverty in old age </a:t>
            </a:r>
          </a:p>
          <a:p>
            <a:pPr lvl="2"/>
            <a:r>
              <a:rPr lang="en-US" dirty="0" smtClean="0"/>
              <a:t>the ‘old portfolio’ problem, due to insufficient indexation</a:t>
            </a:r>
          </a:p>
          <a:p>
            <a:r>
              <a:rPr lang="en-US" dirty="0" smtClean="0"/>
              <a:t>Crisis during the transformation</a:t>
            </a:r>
          </a:p>
          <a:p>
            <a:pPr lvl="1"/>
            <a:r>
              <a:rPr lang="en-US" dirty="0" smtClean="0"/>
              <a:t>demographic emergency</a:t>
            </a:r>
          </a:p>
          <a:p>
            <a:pPr lvl="1"/>
            <a:r>
              <a:rPr lang="en-US" dirty="0"/>
              <a:t>‘great abnormal pensioner booms</a:t>
            </a:r>
            <a:r>
              <a:rPr lang="en-US" dirty="0" smtClean="0"/>
              <a:t>’</a:t>
            </a:r>
          </a:p>
          <a:p>
            <a:pPr lvl="1"/>
            <a:r>
              <a:rPr lang="en-US" dirty="0" smtClean="0"/>
              <a:t>multiplication </a:t>
            </a:r>
            <a:r>
              <a:rPr lang="en-US" dirty="0"/>
              <a:t>of contributors, </a:t>
            </a:r>
            <a:r>
              <a:rPr lang="en-US" dirty="0" smtClean="0"/>
              <a:t>output </a:t>
            </a:r>
            <a:r>
              <a:rPr lang="en-US" dirty="0"/>
              <a:t>decline and tax </a:t>
            </a:r>
            <a:r>
              <a:rPr lang="en-US" dirty="0" smtClean="0"/>
              <a:t>evasion</a:t>
            </a:r>
          </a:p>
          <a:p>
            <a:pPr lvl="1"/>
            <a:r>
              <a:rPr lang="en-US" dirty="0" smtClean="0"/>
              <a:t>political exploitation of losers and pampering of core constituencies</a:t>
            </a:r>
          </a:p>
          <a:p>
            <a:pPr lvl="1"/>
            <a:endParaRPr lang="en-US" dirty="0" smtClean="0"/>
          </a:p>
          <a:p>
            <a:pPr lvl="1"/>
            <a:endParaRPr lang="en-US" dirty="0"/>
          </a:p>
        </p:txBody>
      </p:sp>
    </p:spTree>
    <p:extLst>
      <p:ext uri="{BB962C8B-B14F-4D97-AF65-F5344CB8AC3E}">
        <p14:creationId xmlns:p14="http://schemas.microsoft.com/office/powerpoint/2010/main" val="541369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Three reform phases</a:t>
            </a:r>
            <a:endParaRPr lang="en-US" dirty="0"/>
          </a:p>
        </p:txBody>
      </p:sp>
      <p:sp>
        <p:nvSpPr>
          <p:cNvPr id="3" name="Slide Number Placeholder 2"/>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9</a:t>
            </a:fld>
            <a:endParaRPr kumimoji="0" lang="en-US" dirty="0"/>
          </a:p>
        </p:txBody>
      </p:sp>
      <p:sp>
        <p:nvSpPr>
          <p:cNvPr id="4" name="Content Placeholder 3"/>
          <p:cNvSpPr>
            <a:spLocks noGrp="1"/>
          </p:cNvSpPr>
          <p:nvPr>
            <p:ph sz="quarter" idx="1"/>
          </p:nvPr>
        </p:nvSpPr>
        <p:spPr>
          <a:xfrm>
            <a:off x="301752" y="1635905"/>
            <a:ext cx="8503920" cy="4786666"/>
          </a:xfrm>
        </p:spPr>
        <p:txBody>
          <a:bodyPr>
            <a:normAutofit lnSpcReduction="10000"/>
          </a:bodyPr>
          <a:lstStyle/>
          <a:p>
            <a:r>
              <a:rPr lang="en-US" dirty="0" smtClean="0"/>
              <a:t>Refinancing</a:t>
            </a:r>
          </a:p>
          <a:p>
            <a:pPr lvl="1"/>
            <a:r>
              <a:rPr lang="en-US" dirty="0" smtClean="0"/>
              <a:t>rapid increase in social security contributions (</a:t>
            </a:r>
            <a:r>
              <a:rPr lang="en-US" dirty="0" smtClean="0">
                <a:solidFill>
                  <a:schemeClr val="accent1"/>
                </a:solidFill>
              </a:rPr>
              <a:t>PL</a:t>
            </a:r>
            <a:r>
              <a:rPr lang="en-US" dirty="0" smtClean="0"/>
              <a:t> 25% in 1981; 38% in 1987-9; 45% in 1990)</a:t>
            </a:r>
          </a:p>
          <a:p>
            <a:pPr lvl="2"/>
            <a:r>
              <a:rPr lang="en-US" dirty="0" smtClean="0"/>
              <a:t>discontinued due to declining international competitiveness</a:t>
            </a:r>
          </a:p>
          <a:p>
            <a:r>
              <a:rPr lang="en-US" dirty="0" smtClean="0"/>
              <a:t>Retrenchment</a:t>
            </a:r>
          </a:p>
          <a:p>
            <a:pPr lvl="1"/>
            <a:r>
              <a:rPr lang="en-US" dirty="0" smtClean="0"/>
              <a:t>arbitrary freezing of indexation of all but minimum benefits</a:t>
            </a:r>
          </a:p>
          <a:p>
            <a:pPr lvl="2"/>
            <a:r>
              <a:rPr lang="en-US" dirty="0" smtClean="0"/>
              <a:t>struck down by Constitutional Courts (lack of exceptional circumstances)</a:t>
            </a:r>
          </a:p>
          <a:p>
            <a:r>
              <a:rPr lang="en-US" dirty="0" smtClean="0"/>
              <a:t> Restructuring</a:t>
            </a:r>
          </a:p>
          <a:p>
            <a:pPr lvl="1"/>
            <a:r>
              <a:rPr lang="en-US" dirty="0" smtClean="0"/>
              <a:t>politically superior, allows for quid-pro-quos</a:t>
            </a:r>
          </a:p>
          <a:p>
            <a:pPr lvl="1"/>
            <a:r>
              <a:rPr lang="en-US" dirty="0" smtClean="0"/>
              <a:t>resonates with the public (equity as individualization)</a:t>
            </a:r>
          </a:p>
          <a:p>
            <a:pPr lvl="1"/>
            <a:r>
              <a:rPr lang="en-US" dirty="0" smtClean="0"/>
              <a:t>obfuscates cuts in public pillar</a:t>
            </a:r>
            <a:endParaRPr lang="en-US" dirty="0"/>
          </a:p>
        </p:txBody>
      </p:sp>
    </p:spTree>
    <p:extLst>
      <p:ext uri="{BB962C8B-B14F-4D97-AF65-F5344CB8AC3E}">
        <p14:creationId xmlns:p14="http://schemas.microsoft.com/office/powerpoint/2010/main" val="7312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799</TotalTime>
  <Words>2041</Words>
  <Application>Microsoft Macintosh PowerPoint</Application>
  <PresentationFormat>On-screen Show (4:3)</PresentationFormat>
  <Paragraphs>357</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Pension Policy in Central and East Europe: Reforms and Reversals</vt:lpstr>
      <vt:lpstr>Structure of the presentation</vt:lpstr>
      <vt:lpstr>Part I - The ‘new pension orthodoxy'</vt:lpstr>
      <vt:lpstr>Criticism: Economics</vt:lpstr>
      <vt:lpstr>Criticism: Politics</vt:lpstr>
      <vt:lpstr>Criticism: Transition costs</vt:lpstr>
      <vt:lpstr>Part II - Pension privatization in CEE</vt:lpstr>
      <vt:lpstr>The socialist pension systems and transformational crises</vt:lpstr>
      <vt:lpstr>Three reform phases</vt:lpstr>
      <vt:lpstr>Diffusion and variation</vt:lpstr>
      <vt:lpstr>Impact of privatization on deficit/revenues</vt:lpstr>
      <vt:lpstr>Part III - The financial crisis</vt:lpstr>
      <vt:lpstr>Stability and Growth Pact</vt:lpstr>
      <vt:lpstr>SGP and Pensions I</vt:lpstr>
      <vt:lpstr>SGP and Pensions II</vt:lpstr>
      <vt:lpstr>Reforms and reversals</vt:lpstr>
      <vt:lpstr>Reversals of privatization</vt:lpstr>
      <vt:lpstr>Part IV - Theoretical implications</vt:lpstr>
      <vt:lpstr>The majoritarian systems</vt:lpstr>
      <vt:lpstr>The consensual democracies  </vt:lpstr>
      <vt:lpstr>An institutionalist perspective</vt:lpstr>
    </vt:vector>
  </TitlesOfParts>
  <Company>European University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 Policy in Central and East Europe: Reforms and Reversals</dc:title>
  <dc:creator>Igor Guardiancich</dc:creator>
  <cp:lastModifiedBy>Igor Guardiancich</cp:lastModifiedBy>
  <cp:revision>52</cp:revision>
  <dcterms:created xsi:type="dcterms:W3CDTF">2012-01-15T18:53:51Z</dcterms:created>
  <dcterms:modified xsi:type="dcterms:W3CDTF">2012-01-18T19:11:47Z</dcterms:modified>
</cp:coreProperties>
</file>